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70" r:id="rId2"/>
    <p:sldId id="291" r:id="rId3"/>
    <p:sldId id="285" r:id="rId4"/>
    <p:sldId id="290" r:id="rId5"/>
    <p:sldId id="279" r:id="rId6"/>
    <p:sldId id="283" r:id="rId7"/>
    <p:sldId id="288" r:id="rId8"/>
    <p:sldId id="293" r:id="rId9"/>
    <p:sldId id="294" r:id="rId10"/>
    <p:sldId id="295" r:id="rId11"/>
    <p:sldId id="296" r:id="rId12"/>
    <p:sldId id="297" r:id="rId13"/>
    <p:sldId id="298" r:id="rId14"/>
    <p:sldId id="299" r:id="rId15"/>
    <p:sldId id="300" r:id="rId16"/>
    <p:sldId id="301" r:id="rId17"/>
    <p:sldId id="302" r:id="rId18"/>
    <p:sldId id="303" r:id="rId19"/>
    <p:sldId id="304" r:id="rId20"/>
    <p:sldId id="305" r:id="rId21"/>
    <p:sldId id="306" r:id="rId22"/>
    <p:sldId id="281" r:id="rId23"/>
    <p:sldId id="284" r:id="rId24"/>
    <p:sldId id="308" r:id="rId25"/>
    <p:sldId id="309" r:id="rId26"/>
    <p:sldId id="311" r:id="rId27"/>
    <p:sldId id="310" r:id="rId28"/>
    <p:sldId id="312" r:id="rId29"/>
    <p:sldId id="313" r:id="rId30"/>
    <p:sldId id="315" r:id="rId31"/>
    <p:sldId id="314" r:id="rId32"/>
  </p:sldIdLst>
  <p:sldSz cx="9144000" cy="6858000" type="screen4x3"/>
  <p:notesSz cx="7102475" cy="93884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72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1C1"/>
    <a:srgbClr val="FFFF00"/>
    <a:srgbClr val="960000"/>
    <a:srgbClr val="74350A"/>
    <a:srgbClr val="F0F0F0"/>
    <a:srgbClr val="5C4600"/>
    <a:srgbClr val="C288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95" d="100"/>
          <a:sy n="95" d="100"/>
        </p:scale>
        <p:origin x="164" y="44"/>
      </p:cViewPr>
      <p:guideLst>
        <p:guide orient="horz" pos="1872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7" d="100"/>
        <a:sy n="87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6-12-28T13:07:53.810"/>
    </inkml:context>
    <inkml:brush xml:id="br0">
      <inkml:brushProperty name="width" value="0.13333" units="cm"/>
      <inkml:brushProperty name="height" value="0.26667" units="cm"/>
      <inkml:brushProperty name="color" value="#FFFF00"/>
      <inkml:brushProperty name="tip" value="rectangle"/>
      <inkml:brushProperty name="rasterOp" value="maskPen"/>
      <inkml:brushProperty name="ignorePressure" value="1"/>
    </inkml:brush>
  </inkml:definitions>
  <inkml:trace contextRef="#ctx0" brushRef="#br0">5139 9433,'3'0,"7"0,5 0,2 0,5-2,7-2,5-3,3 0,10 1,8 2,14 1,11 1,9 1,6-2,2-4,-4 0,-1-6,-1 1,-5-2,-7-1,-9 2,-9 3,-5 4,-1 2,-3 2,2 2,-4-3,0 0,0-1,0-1,4-1,-5 1,2 2,-2 0,-4 2,-3 0,0 1,8 0,4 0,8-2,3-2,-2 0,-1 2,-1-4,-1-2,-4 0,-4 1,5-2,2-4,-1-4,-1 2,-4 0,-6 3,2 0,-2 2,-6 3,3 2,1 0,4 0,7 1,0-1,0 0,-1 0,6 2,-3-3,-1 1,-5 1,-3 1,1 1,-4 1,-3 0,-2 1,5-2,-1-2,-2 0,-3 1,0 1,4-2,-4-1,-6 1,-4 1,-6 1,-6-2,-4-1,2-1,4-4,8 0,8-1,10-2,6 2,-3 2,-7 3,-7 2,-7 3,-6 0,-2-2,0-3,0-1,0-3,2-2,1 2,5-2,3-1,1-2,-4 3,-2 2,-4 3,-2 4,-4-2,-5-3,-8 1,-3-3,-6-1,-8-6,-6-2,-7-4,-2 1,5 2,3 5,2 4,2 4,-3 1,-3 1,-5-2,-2-5,-6-4,-12-5,-21 1,-16-2,-16 0,-14 3,-17 6,-4 3,-6 6,10-2,18 2,22 1,24 1,21 1,12 0,7 1,-2 0,-7 1,-10-1,-8 0,-4 0,5 0,10 0,7 0,9 0,5 0,4 0,0 0,-11 0,-4 3,-9 4,-12 4,-6 2,-7 7,2 0,0 2,-3 3,-3-1,-6 5,-5 1,3 1,9-2,10-3,13-6,9-6,4-2,7-1,-3 1,-4 2,1 1,4 1,2-2,5-1,2 1,-3 1,-5 0,-8 2,-8 3,-10 4,-9 4,-4 4,0 1,2-1,7 0,5-3,7-6,7-4,8-3,4-3,6-2,3-1,2-2,0 0,4 1,1 2,-1-1,-1-3,-1-2,-1-1,0-2,-2 1,-5 4,-6 3,-3 4,0 1,4-1,5 0,4-3,12-9,9-4,8-6,11-10,11-8,8-5,14-4,11-4,10-2,7 3,-1-1,-6 4,5 1,-2 3,2 5,6-3,2 1,6 2,-1 0,-1 0,-2 4,-3 3,-3 6,-6 3,-4 2,-4 2,-4 4,-4 0,-4 2,-3 0,-5 1,4-4,2 0,6-4,5 1,0 0,5 2,7-8,10-2,-1 2,-4 3,0 2,-7 3,-7 3,-12 0,-13 1,-12 1,-8 0,-5-1,-4 0,2 1,4-1,2 0,1 0,0 0,-1 0,2 0,-2 0,-1 0,-2 0,-1 0,-1 0,-1 0,-7 0,-7 0,-8 0,-10 0,-10 0,-17 0,-19 6,-14 2,-1 2,4 0,2-1,3-4,-4-1,-2-2,-14 5,-3 0,-4 0,-8-1,-10 1,-5 0,1-3,6 0,3-2,-15 5,-10 1,-7 3,12 1,11 0,17 0,20-1,19-4,17-1,13-4,8 0,4-2,3 0,-2-1,-2 1,-4-1,0 1,0 0,-3 0,-5 2,-7 2,-9 0,-2-1,-3 0,5-2,7 0,11 2,6 1,4-1,3 3,0 3,1 0,1 1,4 3,1-2,-3 1,-1 1,-2-2,1 1,1-2,1 0,0-2,3 2,-2-2,-1 1,1 2,2 2,3 2,1 1,3 2,3-4,2 0,7-3,12 0,6-2,9 3,8 0,11 1,4 1,2-2,-2 0,3-2,-2-2,-9-4,-11-1,-9-2,-2-1,0 0,5 0,0-1,8 4,4 0,3 4,8 3,12 0,5-2,9-2,3-2,6-2,-5-2,-5 0,-11 0,-16 0,-13 0,-12-1,-8 1,-6-1,-2 1,2 0,3 0,8 0,11-2,6-6,6 1,8-3,6 1,7 1,2 4,1-2,0 0,-5 2,-6 0,3 0,-6-2,-4 2,-4-2,6-5,0-2,4 2,-1 0,-3 1,-6 3,-3 2,-5 3,-3-2,-7 0,-6 0,-5 2,-5 0,-1-2,-2 0,-1 0,4 1,0-2,0 0,0-2,0-1,-2 0,0-4,-2-1,-6-2,-3-2,-4 0,-1-1,-2 0,0 0,-4 0,-1 0,-2 0,-4 1,-5 0,-1-1,-2 0,-2 4,-3 4,-3 2,-3 5,-3 1,-1 2,-4 1,-4-1,-2 1,-2 0,-1-1,-6 0,-5 0,-10 0,-13 1,-15-2,-7 1,6 0,12-6,13-2,4 1,3 1,5 1,3 3,6 0,-1 2,3 0,7 0,6 0,6 1,0-1,-6 1,-6-1,-8 2,-4 2,-2 0,-1-1,-2 2,6 1,0-2,3 0,1-2,3-1,3 0,6 1,7 2,5 0,4-1,2-1,2 2,-3 1,0-1,-6 2,-2 0,-7 2,-2-1,-9 2,-2 2,1 6,2-1,3-3,6-3,5-4,6-3,7 2,3-1,2-1,-4 3,-4-1,-8 0,-8 1,-3 0,-1-1,4-2,4 0,6-2,3-1,8 4,1-1,2 1,-1-1,-3 1,-2 4,-4 1,2 1,2 2,1-1,1 1,2 1,5 1,4 2,-1 1,2 3,1 4,2 2,0-2,2-1,-1-2,2-1,-1-1,1-2,-1 1,0-1,0 0,3-3,4-3,9-4,12 2,12 1,24-3,18-1,20-2,16-2,8 4,5 8,-4 4,-13 0,-14-2,-18 1,-18-3,-16-4,-14-3,-9-4,-3-2,1-1,5 0,6 0,5-1,3 0,8 1,3 0,2-1,-2 1,-2 0,-6 0,-8 0,-7 0,-3 0,-6-3,0-1,-2-2,0-2,0 2,1-1,5 0,0 2,8 1,8 2,8-2,8-1,3-1,0-1,6 1,2-1,2-3,-2-2,0-2,3-2,10-4,0 1,-2 2,-1 2,-4 5,2 3,8 1,-4-2,-10 0,-13-1,-14 1,-11 1,-8 3,-6-2,-2-2,-1-4,0 2,-3-2,-3-1,-3-2,-3 0,-2-5,0-1,-2-1,0 2,1 0,-1 0,1 2,-1 0,-1 4,-8 3,-8-4,-10-4,-8-4,-14-4,-13 0,-8-2,-3 1,-8 5,-1 5,-2 0,5 6,8 2,0 5,4 2,-5 0,-7-1,-23-5,-19-1,-16 1,-11 2,-8-1,7 2,10 0,19 3,13 1,18 1,14 1,12 0,4 0,6 0,4 1,2-1,2 0,-2 1,-8-1,-13 0,-3 0,-7 0,0 0,0 0,3 0,6 0,10 0,10 0,13 0,5 2,6 2,4 0,3 2,1 0,2 0,-4-3,-3 0,-1-2,0 2,1 1,3 3,0 3,2 3,3 1,4 3,5 0,2 1,3 0,1 0,1 0,-1 0,2 0,-2 0,0-1,1 1,-1-1,0 1,0-1,0 1,0-1,0 1,3 0,4-4,0 0,3-4,2-2,2 0,0 1,-2 2,2 3,-2 2,0-3,1-2,1 1,1 4,5 3,-2 2,-1 1,2 2,3 0,-2-4,3-5,0-2,-3-1,0 1,4-2,2 0,4-1,2-1,2 0,1 0,4 3,0-2,0 0,0 0,-1-3,-1-2,1-3,8 2,3 1,0-2,1 0,-2-1,-1-1,1-1,7 0,7 0,6 0,5 0,4 0,1 0,-3-1,-3 1,-5 0,-8 0,-10 0,-12-3,-7-1,-8 0,0 2,1 0,3-3,6 0,3 1,3 1,0 1,-4 1,-4 1,-4-1,-4 2,0-1,6 0,4 0,2 0,2-3,0-1,-3 1,-4-1,-4 2,-3-2,-5-4,-7-2,-3-4,-4-2,-2-4,-2-5,-9-4,-6-3,0 1,0 0,-4 2,-8 0,-4 2,-3 2,-4 3,-2 3,-9-6,-4-1,-3 2,-6 4,-16 2,-19 0,-16 1,-16 1,-15-2,-19 1,-18 5,-12 2,-11 2,1 2,-3-5,8 0,16-1,23 2,20-2,27 3,22 2,19 3,14 1,7 2,8 1,8 0,8 0,5 0,3 1,2-1,-1 1,-2-1,0 0,0 0,-2 2,-3 6,0-1,3 3,6 2,3-1,0 1,3 2,3 0,8-1,11-4,11-2,12-3,7-3,13 0,6 5,1 4,-2 1,-4-2,-5-2,-7 1,-3-2,-7 2,-3 0,-1 0,1 3,1 2,0 2,-1-2,-4 1,-2 0,-1 1,-4 0,1-1,3-1,2 1,10 1,4-3,4 0,2-2,-6 1,-6-2,-5-3,-5-2,-4-2,-2 0,-1-2,-1-1,4 1,3 3,4 0,7 0,9 3,10 0,9 2,8 0,6 1,2 0,0 3,-8 0,-10 2,-11-3,-12-2,-15-7,-17-5,-15-6,-13-5,-7 1,-8-1,-7-3,-10-3,-11 0,-6 0,-11-6,-7-1,0 4,0 3,5 2,0 4,6 4,9 4,9 3,9 2,8 1,5 1,7 0,2-1,-3 1,-1 0,-7-4,-9-1,0 0,3 1,5 1,7 0,5 2,6 0,3 0,3 0,4 3,5 4,3 4,4 2,0 3,3 2,-3 0,-4-3,5 0,15-4,13-3,18-3,12-3,10 0,3-2,7-1,-2 0,-5 1,-4-1,-9 1,-8-1,-5 1,-8 0,-4 0,-5 0,0 0,0 0,0 0,0 0,2 0,1 0,0 0,6 0,6 0,4 0,4 0,2 0,5 0,0 0,-2 0,-8 0,-9 0,-6 0,-1 0,0 0,-3 0,-3 0,-3 0,-2 0,-1 0,1 0,4 0,4 0,9 4,7 0,5-1,0 0,4-1,-2 0,0-2,-3 1,3-1,1 3,-3 1,-2-1,-4 3,-7 0,-9 2,-6-1,-6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06BDB-198E-49C3-BAAF-FCB1552D6258}" type="datetimeFigureOut">
              <a:rPr lang="en-US" smtClean="0"/>
              <a:t>3/11/2017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6C132-69AC-4A6A-B565-4EA34ECDAE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254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06BDB-198E-49C3-BAAF-FCB1552D6258}" type="datetimeFigureOut">
              <a:rPr lang="en-US" smtClean="0"/>
              <a:t>3/11/2017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6C132-69AC-4A6A-B565-4EA34ECDAE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483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06BDB-198E-49C3-BAAF-FCB1552D6258}" type="datetimeFigureOut">
              <a:rPr lang="en-US" smtClean="0"/>
              <a:t>3/11/2017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6C132-69AC-4A6A-B565-4EA34ECDAE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731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06BDB-198E-49C3-BAAF-FCB1552D6258}" type="datetimeFigureOut">
              <a:rPr lang="en-US" smtClean="0"/>
              <a:t>3/11/2017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6C132-69AC-4A6A-B565-4EA34ECDAE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106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06BDB-198E-49C3-BAAF-FCB1552D6258}" type="datetimeFigureOut">
              <a:rPr lang="en-US" smtClean="0"/>
              <a:t>3/11/2017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6C132-69AC-4A6A-B565-4EA34ECDAE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89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06BDB-198E-49C3-BAAF-FCB1552D6258}" type="datetimeFigureOut">
              <a:rPr lang="en-US" smtClean="0"/>
              <a:t>3/11/2017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6C132-69AC-4A6A-B565-4EA34ECDAE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189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06BDB-198E-49C3-BAAF-FCB1552D6258}" type="datetimeFigureOut">
              <a:rPr lang="en-US" smtClean="0"/>
              <a:t>3/11/2017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6C132-69AC-4A6A-B565-4EA34ECDAE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857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06BDB-198E-49C3-BAAF-FCB1552D6258}" type="datetimeFigureOut">
              <a:rPr lang="en-US" smtClean="0"/>
              <a:t>3/11/2017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6C132-69AC-4A6A-B565-4EA34ECDAE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6336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06BDB-198E-49C3-BAAF-FCB1552D6258}" type="datetimeFigureOut">
              <a:rPr lang="en-US" smtClean="0"/>
              <a:t>3/11/2017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6C132-69AC-4A6A-B565-4EA34ECDAE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5021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06BDB-198E-49C3-BAAF-FCB1552D6258}" type="datetimeFigureOut">
              <a:rPr lang="en-US" smtClean="0"/>
              <a:t>3/11/2017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6C132-69AC-4A6A-B565-4EA34ECDAE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4425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06BDB-198E-49C3-BAAF-FCB1552D6258}" type="datetimeFigureOut">
              <a:rPr lang="en-US" smtClean="0"/>
              <a:t>3/11/2017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6C132-69AC-4A6A-B565-4EA34ECDAE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209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906BDB-198E-49C3-BAAF-FCB1552D6258}" type="datetimeFigureOut">
              <a:rPr lang="en-US" smtClean="0"/>
              <a:t>3/11/2017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56C132-69AC-4A6A-B565-4EA34ECDAE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073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tmp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tmp"/><Relationship Id="rId5" Type="http://schemas.openxmlformats.org/officeDocument/2006/relationships/image" Target="../media/image5.jpe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png"/><Relationship Id="rId18" Type="http://schemas.openxmlformats.org/officeDocument/2006/relationships/image" Target="../media/image32.png"/><Relationship Id="rId26" Type="http://schemas.openxmlformats.org/officeDocument/2006/relationships/image" Target="../media/image40.png"/><Relationship Id="rId3" Type="http://schemas.openxmlformats.org/officeDocument/2006/relationships/image" Target="../media/image11.png"/><Relationship Id="rId21" Type="http://schemas.openxmlformats.org/officeDocument/2006/relationships/image" Target="../media/image35.pn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17" Type="http://schemas.openxmlformats.org/officeDocument/2006/relationships/image" Target="../media/image31.jpeg"/><Relationship Id="rId25" Type="http://schemas.openxmlformats.org/officeDocument/2006/relationships/image" Target="../media/image39.png"/><Relationship Id="rId2" Type="http://schemas.openxmlformats.org/officeDocument/2006/relationships/image" Target="../media/image10.png"/><Relationship Id="rId16" Type="http://schemas.openxmlformats.org/officeDocument/2006/relationships/image" Target="../media/image30.png"/><Relationship Id="rId20" Type="http://schemas.openxmlformats.org/officeDocument/2006/relationships/image" Target="../media/image34.png"/><Relationship Id="rId29" Type="http://schemas.openxmlformats.org/officeDocument/2006/relationships/image" Target="../media/image4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24" Type="http://schemas.openxmlformats.org/officeDocument/2006/relationships/image" Target="../media/image38.png"/><Relationship Id="rId32" Type="http://schemas.openxmlformats.org/officeDocument/2006/relationships/image" Target="../media/image46.png"/><Relationship Id="rId5" Type="http://schemas.openxmlformats.org/officeDocument/2006/relationships/image" Target="../media/image19.png"/><Relationship Id="rId15" Type="http://schemas.openxmlformats.org/officeDocument/2006/relationships/image" Target="../media/image29.png"/><Relationship Id="rId23" Type="http://schemas.openxmlformats.org/officeDocument/2006/relationships/image" Target="../media/image37.png"/><Relationship Id="rId28" Type="http://schemas.openxmlformats.org/officeDocument/2006/relationships/image" Target="../media/image42.jpeg"/><Relationship Id="rId10" Type="http://schemas.openxmlformats.org/officeDocument/2006/relationships/image" Target="../media/image24.png"/><Relationship Id="rId19" Type="http://schemas.openxmlformats.org/officeDocument/2006/relationships/image" Target="../media/image33.png"/><Relationship Id="rId31" Type="http://schemas.openxmlformats.org/officeDocument/2006/relationships/image" Target="../media/image45.png"/><Relationship Id="rId4" Type="http://schemas.openxmlformats.org/officeDocument/2006/relationships/image" Target="../media/image12.png"/><Relationship Id="rId9" Type="http://schemas.openxmlformats.org/officeDocument/2006/relationships/image" Target="../media/image23.png"/><Relationship Id="rId14" Type="http://schemas.openxmlformats.org/officeDocument/2006/relationships/image" Target="../media/image28.png"/><Relationship Id="rId22" Type="http://schemas.openxmlformats.org/officeDocument/2006/relationships/image" Target="../media/image36.png"/><Relationship Id="rId27" Type="http://schemas.openxmlformats.org/officeDocument/2006/relationships/image" Target="../media/image41.png"/><Relationship Id="rId30" Type="http://schemas.openxmlformats.org/officeDocument/2006/relationships/image" Target="../media/image4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11.png"/><Relationship Id="rId7" Type="http://schemas.openxmlformats.org/officeDocument/2006/relationships/image" Target="../media/image4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.xml"/><Relationship Id="rId5" Type="http://schemas.openxmlformats.org/officeDocument/2006/relationships/image" Target="../media/image35.png"/><Relationship Id="rId4" Type="http://schemas.openxmlformats.org/officeDocument/2006/relationships/image" Target="../media/image12.png"/><Relationship Id="rId9" Type="http://schemas.openxmlformats.org/officeDocument/2006/relationships/image" Target="../media/image3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3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35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2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35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2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35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3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5" Type="http://schemas.openxmlformats.org/officeDocument/2006/relationships/image" Target="../media/image35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jpeg"/><Relationship Id="rId5" Type="http://schemas.openxmlformats.org/officeDocument/2006/relationships/image" Target="../media/image35.png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35.png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11.png"/><Relationship Id="rId7" Type="http://schemas.openxmlformats.org/officeDocument/2006/relationships/image" Target="../media/image3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5" Type="http://schemas.openxmlformats.org/officeDocument/2006/relationships/image" Target="../media/image35.png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2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35.png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35.png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35.png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4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png"/><Relationship Id="rId5" Type="http://schemas.openxmlformats.org/officeDocument/2006/relationships/image" Target="../media/image35.png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png"/><Relationship Id="rId5" Type="http://schemas.openxmlformats.org/officeDocument/2006/relationships/image" Target="../media/image35.png"/><Relationship Id="rId4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png"/><Relationship Id="rId5" Type="http://schemas.openxmlformats.org/officeDocument/2006/relationships/image" Target="../media/image35.png"/><Relationship Id="rId4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5" Type="http://schemas.openxmlformats.org/officeDocument/2006/relationships/image" Target="../media/image35.png"/><Relationship Id="rId4" Type="http://schemas.openxmlformats.org/officeDocument/2006/relationships/image" Target="../media/image1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13" Type="http://schemas.openxmlformats.org/officeDocument/2006/relationships/image" Target="../media/image58.png"/><Relationship Id="rId18" Type="http://schemas.openxmlformats.org/officeDocument/2006/relationships/image" Target="../media/image63.png"/><Relationship Id="rId3" Type="http://schemas.openxmlformats.org/officeDocument/2006/relationships/image" Target="../media/image14.png"/><Relationship Id="rId7" Type="http://schemas.openxmlformats.org/officeDocument/2006/relationships/image" Target="../media/image52.png"/><Relationship Id="rId12" Type="http://schemas.openxmlformats.org/officeDocument/2006/relationships/image" Target="../media/image57.png"/><Relationship Id="rId17" Type="http://schemas.openxmlformats.org/officeDocument/2006/relationships/image" Target="../media/image62.png"/><Relationship Id="rId2" Type="http://schemas.openxmlformats.org/officeDocument/2006/relationships/image" Target="../media/image13.png"/><Relationship Id="rId16" Type="http://schemas.openxmlformats.org/officeDocument/2006/relationships/image" Target="../media/image6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.png"/><Relationship Id="rId11" Type="http://schemas.openxmlformats.org/officeDocument/2006/relationships/image" Target="../media/image56.png"/><Relationship Id="rId5" Type="http://schemas.openxmlformats.org/officeDocument/2006/relationships/image" Target="../media/image50.png"/><Relationship Id="rId15" Type="http://schemas.openxmlformats.org/officeDocument/2006/relationships/image" Target="../media/image60.png"/><Relationship Id="rId10" Type="http://schemas.openxmlformats.org/officeDocument/2006/relationships/image" Target="../media/image55.png"/><Relationship Id="rId4" Type="http://schemas.openxmlformats.org/officeDocument/2006/relationships/image" Target="../media/image48.png"/><Relationship Id="rId9" Type="http://schemas.openxmlformats.org/officeDocument/2006/relationships/image" Target="../media/image54.png"/><Relationship Id="rId14" Type="http://schemas.openxmlformats.org/officeDocument/2006/relationships/image" Target="../media/image5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9.png"/><Relationship Id="rId4" Type="http://schemas.openxmlformats.org/officeDocument/2006/relationships/image" Target="../media/image4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8.png"/><Relationship Id="rId4" Type="http://schemas.openxmlformats.org/officeDocument/2006/relationships/image" Target="../media/image5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/>
        </p:nvSpPr>
        <p:spPr>
          <a:xfrm>
            <a:off x="317899" y="312648"/>
            <a:ext cx="66260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Mahockney – Catalog of Brickwork</a:t>
            </a: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381" y="1078617"/>
            <a:ext cx="8273142" cy="53978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25622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44001" cy="7164319"/>
          </a:xfrm>
          <a:prstGeom prst="rect">
            <a:avLst/>
          </a:prstGeom>
        </p:spPr>
      </p:pic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43531" y="1710569"/>
            <a:ext cx="8563508" cy="441486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6975632" y="3546859"/>
            <a:ext cx="941911" cy="665834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2198499" y="4305201"/>
            <a:ext cx="199162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100" dirty="0"/>
              <a:t>Mahockney Cellar</a:t>
            </a:r>
          </a:p>
          <a:p>
            <a:pPr algn="ctr"/>
            <a:r>
              <a:rPr lang="en-US" sz="2100" dirty="0"/>
              <a:t> (South side)</a:t>
            </a:r>
          </a:p>
          <a:p>
            <a:pPr algn="ctr"/>
            <a:r>
              <a:rPr lang="en-US" sz="2100" dirty="0"/>
              <a:t> - Period I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036390" y="-13221"/>
            <a:ext cx="2251821" cy="23703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Picture 12" descr="Screen Clippi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5555" y="4480004"/>
            <a:ext cx="888767" cy="43403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8109" y="6086098"/>
            <a:ext cx="1214438" cy="38576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62301" y="5274697"/>
            <a:ext cx="645045" cy="491767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441544" y="4559117"/>
            <a:ext cx="9767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Bricked Pit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74564" y="3340175"/>
            <a:ext cx="660308" cy="68580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400401" y="563239"/>
            <a:ext cx="45483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Mahockney’s Paired Basements: Foundational Evidence of Construction Chronology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5539110" y="4260756"/>
            <a:ext cx="212137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100" dirty="0"/>
              <a:t>Mahockney Cellar </a:t>
            </a:r>
          </a:p>
          <a:p>
            <a:pPr algn="ctr"/>
            <a:r>
              <a:rPr lang="en-US" sz="2100" dirty="0"/>
              <a:t>(North side)</a:t>
            </a:r>
          </a:p>
          <a:p>
            <a:pPr algn="ctr"/>
            <a:r>
              <a:rPr lang="en-US" sz="2100" dirty="0"/>
              <a:t>- Period II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23946" y="5101833"/>
            <a:ext cx="739196" cy="10382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93524" y="4130839"/>
            <a:ext cx="362674" cy="103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13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1059058" y="3161610"/>
            <a:ext cx="8453986" cy="4868550"/>
            <a:chOff x="1059058" y="2984068"/>
            <a:chExt cx="8453986" cy="4868550"/>
          </a:xfrm>
        </p:grpSpPr>
        <p:grpSp>
          <p:nvGrpSpPr>
            <p:cNvPr id="5" name="Group 4"/>
            <p:cNvGrpSpPr/>
            <p:nvPr/>
          </p:nvGrpSpPr>
          <p:grpSpPr>
            <a:xfrm>
              <a:off x="1059058" y="2984068"/>
              <a:ext cx="8453986" cy="4868550"/>
              <a:chOff x="495039" y="1514903"/>
              <a:chExt cx="8453986" cy="4868550"/>
            </a:xfrm>
          </p:grpSpPr>
          <p:grpSp>
            <p:nvGrpSpPr>
              <p:cNvPr id="18" name="Group 17"/>
              <p:cNvGrpSpPr/>
              <p:nvPr/>
            </p:nvGrpSpPr>
            <p:grpSpPr>
              <a:xfrm rot="166796">
                <a:off x="495039" y="1514903"/>
                <a:ext cx="4141118" cy="3541192"/>
                <a:chOff x="629509" y="-313897"/>
                <a:chExt cx="7820097" cy="6687195"/>
              </a:xfrm>
            </p:grpSpPr>
            <p:grpSp>
              <p:nvGrpSpPr>
                <p:cNvPr id="16" name="Group 15"/>
                <p:cNvGrpSpPr/>
                <p:nvPr/>
              </p:nvGrpSpPr>
              <p:grpSpPr>
                <a:xfrm>
                  <a:off x="629509" y="-313897"/>
                  <a:ext cx="7820097" cy="6687195"/>
                  <a:chOff x="629509" y="-313897"/>
                  <a:chExt cx="7820097" cy="6687195"/>
                </a:xfrm>
              </p:grpSpPr>
              <p:grpSp>
                <p:nvGrpSpPr>
                  <p:cNvPr id="77" name="Group 76"/>
                  <p:cNvGrpSpPr/>
                  <p:nvPr/>
                </p:nvGrpSpPr>
                <p:grpSpPr>
                  <a:xfrm>
                    <a:off x="629509" y="-313897"/>
                    <a:ext cx="7820097" cy="6687195"/>
                    <a:chOff x="341354" y="118004"/>
                    <a:chExt cx="8422075" cy="6648556"/>
                  </a:xfrm>
                  <a:scene3d>
                    <a:camera prst="perspectiveRight" fov="2700000">
                      <a:rot lat="19369340" lon="20606582" rev="680601"/>
                    </a:camera>
                    <a:lightRig rig="threePt" dir="t"/>
                  </a:scene3d>
                </p:grpSpPr>
                <p:pic>
                  <p:nvPicPr>
                    <p:cNvPr id="26" name="Picture 25"/>
                    <p:cNvPicPr>
                      <a:picLocks/>
                    </p:cNvPicPr>
                    <p:nvPr/>
                  </p:nvPicPr>
                  <p:blipFill>
                    <a:blip r:embed="rId2"/>
                    <a:stretch>
                      <a:fillRect/>
                    </a:stretch>
                  </p:blipFill>
                  <p:spPr>
                    <a:xfrm rot="10800000">
                      <a:off x="341354" y="118004"/>
                      <a:ext cx="8422075" cy="6648556"/>
                    </a:xfrm>
                    <a:prstGeom prst="rect">
                      <a:avLst/>
                    </a:prstGeom>
                    <a:sp3d prstMaterial="flat">
                      <a:bevelT w="152400" h="508000" prst="softRound"/>
                    </a:sp3d>
                  </p:spPr>
                </p:pic>
                <p:sp>
                  <p:nvSpPr>
                    <p:cNvPr id="61" name="Rectangle 60"/>
                    <p:cNvSpPr/>
                    <p:nvPr/>
                  </p:nvSpPr>
                  <p:spPr>
                    <a:xfrm>
                      <a:off x="1968370" y="3728254"/>
                      <a:ext cx="188219" cy="520063"/>
                    </a:xfrm>
                    <a:prstGeom prst="rect">
                      <a:avLst/>
                    </a:prstGeom>
                    <a:sp3d prstMaterial="flat">
                      <a:bevelT w="152400" h="508000" prst="softRound"/>
                    </a:sp3d>
                  </p:spPr>
                  <p:txBody>
                    <a:bodyPr wrap="square">
                      <a:spAutoFit/>
                    </a:bodyPr>
                    <a:lstStyle/>
                    <a:p>
                      <a:pPr algn="ctr"/>
                      <a:endParaRPr lang="en-US" sz="1200" b="1" dirty="0">
                        <a:solidFill>
                          <a:srgbClr val="FFFF00"/>
                        </a:solidFill>
                        <a:highlight>
                          <a:srgbClr val="000080"/>
                        </a:highlight>
                      </a:endParaRPr>
                    </a:p>
                  </p:txBody>
                </p:sp>
                <p:sp>
                  <p:nvSpPr>
                    <p:cNvPr id="65" name="Rectangle 64"/>
                    <p:cNvSpPr/>
                    <p:nvPr/>
                  </p:nvSpPr>
                  <p:spPr>
                    <a:xfrm>
                      <a:off x="2916031" y="3451255"/>
                      <a:ext cx="188219" cy="520063"/>
                    </a:xfrm>
                    <a:prstGeom prst="rect">
                      <a:avLst/>
                    </a:prstGeom>
                    <a:sp3d prstMaterial="flat">
                      <a:bevelT w="152400" h="508000" prst="softRound"/>
                    </a:sp3d>
                  </p:spPr>
                  <p:txBody>
                    <a:bodyPr wrap="square">
                      <a:spAutoFit/>
                    </a:bodyPr>
                    <a:lstStyle/>
                    <a:p>
                      <a:pPr algn="ctr"/>
                      <a:endParaRPr lang="en-US" sz="1200" b="1" dirty="0">
                        <a:solidFill>
                          <a:srgbClr val="FFFF00"/>
                        </a:solidFill>
                        <a:highlight>
                          <a:srgbClr val="000080"/>
                        </a:highlight>
                      </a:endParaRPr>
                    </a:p>
                  </p:txBody>
                </p:sp>
                <p:sp>
                  <p:nvSpPr>
                    <p:cNvPr id="66" name="Rectangle 65"/>
                    <p:cNvSpPr/>
                    <p:nvPr/>
                  </p:nvSpPr>
                  <p:spPr>
                    <a:xfrm>
                      <a:off x="3464021" y="3451254"/>
                      <a:ext cx="173971" cy="520063"/>
                    </a:xfrm>
                    <a:prstGeom prst="rect">
                      <a:avLst/>
                    </a:prstGeom>
                    <a:sp3d prstMaterial="flat">
                      <a:bevelT w="152400" h="508000" prst="softRound"/>
                    </a:sp3d>
                  </p:spPr>
                  <p:txBody>
                    <a:bodyPr wrap="square">
                      <a:spAutoFit/>
                    </a:bodyPr>
                    <a:lstStyle/>
                    <a:p>
                      <a:pPr algn="ctr"/>
                      <a:endParaRPr lang="en-US" sz="1200" b="1" dirty="0">
                        <a:solidFill>
                          <a:srgbClr val="FFFF00"/>
                        </a:solidFill>
                        <a:highlight>
                          <a:srgbClr val="000080"/>
                        </a:highlight>
                      </a:endParaRPr>
                    </a:p>
                  </p:txBody>
                </p:sp>
                <p:sp>
                  <p:nvSpPr>
                    <p:cNvPr id="71" name="Rectangle 70"/>
                    <p:cNvSpPr/>
                    <p:nvPr/>
                  </p:nvSpPr>
                  <p:spPr>
                    <a:xfrm>
                      <a:off x="5002661" y="2394450"/>
                      <a:ext cx="375700" cy="520063"/>
                    </a:xfrm>
                    <a:prstGeom prst="rect">
                      <a:avLst/>
                    </a:prstGeom>
                    <a:sp3d prstMaterial="flat">
                      <a:bevelT w="152400" h="508000" prst="softRound"/>
                    </a:sp3d>
                  </p:spPr>
                  <p:txBody>
                    <a:bodyPr wrap="none">
                      <a:spAutoFit/>
                    </a:bodyPr>
                    <a:lstStyle/>
                    <a:p>
                      <a:pPr algn="ctr"/>
                      <a:endParaRPr lang="en-US" sz="1200" b="1" dirty="0">
                        <a:solidFill>
                          <a:srgbClr val="FFFF00"/>
                        </a:solidFill>
                        <a:highlight>
                          <a:srgbClr val="000080"/>
                        </a:highlight>
                      </a:endParaRPr>
                    </a:p>
                  </p:txBody>
                </p:sp>
              </p:grpSp>
              <p:cxnSp>
                <p:nvCxnSpPr>
                  <p:cNvPr id="3" name="Straight Connector 2"/>
                  <p:cNvCxnSpPr>
                    <a:cxnSpLocks/>
                  </p:cNvCxnSpPr>
                  <p:nvPr/>
                </p:nvCxnSpPr>
                <p:spPr>
                  <a:xfrm flipH="1">
                    <a:off x="3980734" y="3217588"/>
                    <a:ext cx="158129" cy="405636"/>
                  </a:xfrm>
                  <a:prstGeom prst="line">
                    <a:avLst/>
                  </a:prstGeom>
                </p:spPr>
                <p:style>
                  <a:lnRef idx="3">
                    <a:schemeClr val="dk1"/>
                  </a:lnRef>
                  <a:fillRef idx="0">
                    <a:schemeClr val="dk1"/>
                  </a:fillRef>
                  <a:effectRef idx="2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7" name="Straight Connector 56"/>
                  <p:cNvCxnSpPr>
                    <a:cxnSpLocks/>
                  </p:cNvCxnSpPr>
                  <p:nvPr/>
                </p:nvCxnSpPr>
                <p:spPr>
                  <a:xfrm flipH="1">
                    <a:off x="2502568" y="3613253"/>
                    <a:ext cx="1478167" cy="58097"/>
                  </a:xfrm>
                  <a:prstGeom prst="line">
                    <a:avLst/>
                  </a:prstGeom>
                </p:spPr>
                <p:style>
                  <a:lnRef idx="3">
                    <a:schemeClr val="dk1"/>
                  </a:lnRef>
                  <a:fillRef idx="0">
                    <a:schemeClr val="dk1"/>
                  </a:fillRef>
                  <a:effectRef idx="2">
                    <a:schemeClr val="dk1"/>
                  </a:effectRef>
                  <a:fontRef idx="minor">
                    <a:schemeClr val="tx1"/>
                  </a:fontRef>
                </p:style>
              </p:cxnSp>
              <p:pic>
                <p:nvPicPr>
                  <p:cNvPr id="8" name="Picture 7"/>
                  <p:cNvPicPr>
                    <a:picLocks noChangeAspect="1"/>
                  </p:cNvPicPr>
                  <p:nvPr/>
                </p:nvPicPr>
                <p:blipFill>
                  <a:blip r:embed="rId3"/>
                  <a:stretch>
                    <a:fillRect/>
                  </a:stretch>
                </p:blipFill>
                <p:spPr>
                  <a:xfrm>
                    <a:off x="2643294" y="3724586"/>
                    <a:ext cx="1571195" cy="447675"/>
                  </a:xfrm>
                  <a:prstGeom prst="rect">
                    <a:avLst/>
                  </a:prstGeom>
                </p:spPr>
              </p:pic>
              <p:cxnSp>
                <p:nvCxnSpPr>
                  <p:cNvPr id="58" name="Straight Connector 57"/>
                  <p:cNvCxnSpPr>
                    <a:cxnSpLocks/>
                  </p:cNvCxnSpPr>
                  <p:nvPr/>
                </p:nvCxnSpPr>
                <p:spPr>
                  <a:xfrm flipH="1" flipV="1">
                    <a:off x="3980733" y="3623224"/>
                    <a:ext cx="158130" cy="921275"/>
                  </a:xfrm>
                  <a:prstGeom prst="line">
                    <a:avLst/>
                  </a:prstGeom>
                </p:spPr>
                <p:style>
                  <a:lnRef idx="3">
                    <a:schemeClr val="dk1"/>
                  </a:lnRef>
                  <a:fillRef idx="0">
                    <a:schemeClr val="dk1"/>
                  </a:fillRef>
                  <a:effectRef idx="2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1" name="Freeform: Shape 10"/>
                  <p:cNvSpPr/>
                  <p:nvPr/>
                </p:nvSpPr>
                <p:spPr>
                  <a:xfrm>
                    <a:off x="2475068" y="3245089"/>
                    <a:ext cx="1876926" cy="1265034"/>
                  </a:xfrm>
                  <a:custGeom>
                    <a:avLst/>
                    <a:gdLst>
                      <a:gd name="connsiteX0" fmla="*/ 13750 w 1876926"/>
                      <a:gd name="connsiteY0" fmla="*/ 20625 h 1265034"/>
                      <a:gd name="connsiteX1" fmla="*/ 13750 w 1876926"/>
                      <a:gd name="connsiteY1" fmla="*/ 20625 h 1265034"/>
                      <a:gd name="connsiteX2" fmla="*/ 6875 w 1876926"/>
                      <a:gd name="connsiteY2" fmla="*/ 103128 h 1265034"/>
                      <a:gd name="connsiteX3" fmla="*/ 0 w 1876926"/>
                      <a:gd name="connsiteY3" fmla="*/ 123753 h 1265034"/>
                      <a:gd name="connsiteX4" fmla="*/ 6875 w 1876926"/>
                      <a:gd name="connsiteY4" fmla="*/ 240631 h 1265034"/>
                      <a:gd name="connsiteX5" fmla="*/ 20625 w 1876926"/>
                      <a:gd name="connsiteY5" fmla="*/ 323134 h 1265034"/>
                      <a:gd name="connsiteX6" fmla="*/ 27500 w 1876926"/>
                      <a:gd name="connsiteY6" fmla="*/ 343759 h 1265034"/>
                      <a:gd name="connsiteX7" fmla="*/ 34376 w 1876926"/>
                      <a:gd name="connsiteY7" fmla="*/ 385010 h 1265034"/>
                      <a:gd name="connsiteX8" fmla="*/ 48126 w 1876926"/>
                      <a:gd name="connsiteY8" fmla="*/ 405636 h 1265034"/>
                      <a:gd name="connsiteX9" fmla="*/ 55001 w 1876926"/>
                      <a:gd name="connsiteY9" fmla="*/ 419386 h 1265034"/>
                      <a:gd name="connsiteX10" fmla="*/ 1491915 w 1876926"/>
                      <a:gd name="connsiteY10" fmla="*/ 350634 h 1265034"/>
                      <a:gd name="connsiteX11" fmla="*/ 1677546 w 1876926"/>
                      <a:gd name="connsiteY11" fmla="*/ 1265034 h 1265034"/>
                      <a:gd name="connsiteX12" fmla="*/ 1876926 w 1876926"/>
                      <a:gd name="connsiteY12" fmla="*/ 1265034 h 1265034"/>
                      <a:gd name="connsiteX13" fmla="*/ 1670670 w 1876926"/>
                      <a:gd name="connsiteY13" fmla="*/ 0 h 1265034"/>
                      <a:gd name="connsiteX14" fmla="*/ 13750 w 1876926"/>
                      <a:gd name="connsiteY14" fmla="*/ 20625 h 12650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1876926" h="1265034">
                        <a:moveTo>
                          <a:pt x="13750" y="20625"/>
                        </a:moveTo>
                        <a:lnTo>
                          <a:pt x="13750" y="20625"/>
                        </a:lnTo>
                        <a:cubicBezTo>
                          <a:pt x="11458" y="48126"/>
                          <a:pt x="10522" y="75774"/>
                          <a:pt x="6875" y="103128"/>
                        </a:cubicBezTo>
                        <a:cubicBezTo>
                          <a:pt x="5917" y="110311"/>
                          <a:pt x="0" y="116506"/>
                          <a:pt x="0" y="123753"/>
                        </a:cubicBezTo>
                        <a:cubicBezTo>
                          <a:pt x="0" y="162780"/>
                          <a:pt x="3634" y="201739"/>
                          <a:pt x="6875" y="240631"/>
                        </a:cubicBezTo>
                        <a:cubicBezTo>
                          <a:pt x="8330" y="258094"/>
                          <a:pt x="15672" y="303321"/>
                          <a:pt x="20625" y="323134"/>
                        </a:cubicBezTo>
                        <a:cubicBezTo>
                          <a:pt x="22383" y="330165"/>
                          <a:pt x="25928" y="336685"/>
                          <a:pt x="27500" y="343759"/>
                        </a:cubicBezTo>
                        <a:cubicBezTo>
                          <a:pt x="30524" y="357367"/>
                          <a:pt x="29968" y="371785"/>
                          <a:pt x="34376" y="385010"/>
                        </a:cubicBezTo>
                        <a:cubicBezTo>
                          <a:pt x="36989" y="392849"/>
                          <a:pt x="43875" y="398550"/>
                          <a:pt x="48126" y="405636"/>
                        </a:cubicBezTo>
                        <a:cubicBezTo>
                          <a:pt x="50762" y="410030"/>
                          <a:pt x="52709" y="414803"/>
                          <a:pt x="55001" y="419386"/>
                        </a:cubicBezTo>
                        <a:lnTo>
                          <a:pt x="1491915" y="350634"/>
                        </a:lnTo>
                        <a:lnTo>
                          <a:pt x="1677546" y="1265034"/>
                        </a:lnTo>
                        <a:lnTo>
                          <a:pt x="1876926" y="1265034"/>
                        </a:lnTo>
                        <a:lnTo>
                          <a:pt x="1670670" y="0"/>
                        </a:lnTo>
                        <a:lnTo>
                          <a:pt x="13750" y="20625"/>
                        </a:lnTo>
                        <a:close/>
                      </a:path>
                    </a:pathLst>
                  </a:custGeom>
                </p:spPr>
                <p:style>
                  <a:lnRef idx="1">
                    <a:schemeClr val="accent3"/>
                  </a:lnRef>
                  <a:fillRef idx="2">
                    <a:schemeClr val="accent3"/>
                  </a:fillRef>
                  <a:effectRef idx="1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600"/>
                  </a:p>
                </p:txBody>
              </p:sp>
              <p:cxnSp>
                <p:nvCxnSpPr>
                  <p:cNvPr id="13" name="Straight Connector 12"/>
                  <p:cNvCxnSpPr>
                    <a:cxnSpLocks/>
                    <a:stCxn id="11" idx="13"/>
                    <a:endCxn id="11" idx="10"/>
                  </p:cNvCxnSpPr>
                  <p:nvPr/>
                </p:nvCxnSpPr>
                <p:spPr>
                  <a:xfrm flipH="1">
                    <a:off x="3966983" y="3245089"/>
                    <a:ext cx="178755" cy="350634"/>
                  </a:xfrm>
                  <a:prstGeom prst="line">
                    <a:avLst/>
                  </a:prstGeom>
                </p:spPr>
                <p:style>
                  <a:lnRef idx="3">
                    <a:schemeClr val="dk1"/>
                  </a:lnRef>
                  <a:fillRef idx="0">
                    <a:schemeClr val="dk1"/>
                  </a:fillRef>
                  <a:effectRef idx="2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3" name="Straight Connector 62"/>
                  <p:cNvCxnSpPr>
                    <a:cxnSpLocks/>
                    <a:stCxn id="11" idx="0"/>
                  </p:cNvCxnSpPr>
                  <p:nvPr/>
                </p:nvCxnSpPr>
                <p:spPr>
                  <a:xfrm>
                    <a:off x="2488818" y="3265714"/>
                    <a:ext cx="65099" cy="1344889"/>
                  </a:xfrm>
                  <a:prstGeom prst="line">
                    <a:avLst/>
                  </a:prstGeom>
                </p:spPr>
                <p:style>
                  <a:lnRef idx="3">
                    <a:schemeClr val="dk1"/>
                  </a:lnRef>
                  <a:fillRef idx="0">
                    <a:schemeClr val="dk1"/>
                  </a:fillRef>
                  <a:effectRef idx="2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pic>
              <p:nvPicPr>
                <p:cNvPr id="17" name="Picture 16"/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4489128" y="2639176"/>
                  <a:ext cx="956022" cy="390525"/>
                </a:xfrm>
                <a:prstGeom prst="rect">
                  <a:avLst/>
                </a:prstGeom>
              </p:spPr>
            </p:pic>
            <p:pic>
              <p:nvPicPr>
                <p:cNvPr id="69" name="Picture 68"/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6353450" y="2742900"/>
                  <a:ext cx="205479" cy="390525"/>
                </a:xfrm>
                <a:prstGeom prst="rect">
                  <a:avLst/>
                </a:prstGeom>
              </p:spPr>
            </p:pic>
            <p:pic>
              <p:nvPicPr>
                <p:cNvPr id="75" name="Picture 74"/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6815233" y="4082201"/>
                  <a:ext cx="205479" cy="390525"/>
                </a:xfrm>
                <a:prstGeom prst="rect">
                  <a:avLst/>
                </a:prstGeom>
              </p:spPr>
            </p:pic>
            <p:pic>
              <p:nvPicPr>
                <p:cNvPr id="78" name="Picture 77"/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7020712" y="4277463"/>
                  <a:ext cx="438867" cy="390525"/>
                </a:xfrm>
                <a:prstGeom prst="rect">
                  <a:avLst/>
                </a:prstGeom>
              </p:spPr>
            </p:pic>
          </p:grpSp>
          <p:grpSp>
            <p:nvGrpSpPr>
              <p:cNvPr id="22" name="Group 21"/>
              <p:cNvGrpSpPr/>
              <p:nvPr/>
            </p:nvGrpSpPr>
            <p:grpSpPr>
              <a:xfrm>
                <a:off x="4450542" y="2296438"/>
                <a:ext cx="4498483" cy="4087015"/>
                <a:chOff x="4645517" y="2249366"/>
                <a:chExt cx="4498483" cy="4087015"/>
              </a:xfrm>
            </p:grpSpPr>
            <p:pic>
              <p:nvPicPr>
                <p:cNvPr id="23" name="Picture 22"/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4645517" y="2249366"/>
                  <a:ext cx="3601775" cy="2761471"/>
                </a:xfrm>
                <a:prstGeom prst="rect">
                  <a:avLst/>
                </a:prstGeom>
                <a:scene3d>
                  <a:camera prst="orthographicFront">
                    <a:rot lat="19380000" lon="20580000" rev="678000"/>
                  </a:camera>
                  <a:lightRig rig="threePt" dir="t"/>
                </a:scene3d>
                <a:sp3d prstMaterial="flat">
                  <a:bevelT w="152400" h="508000" prst="softRound"/>
                </a:sp3d>
              </p:spPr>
            </p:pic>
            <p:pic>
              <p:nvPicPr>
                <p:cNvPr id="24" name="Picture 23"/>
                <p:cNvPicPr>
                  <a:picLocks noChangeAspect="1"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8374623" y="4248866"/>
                  <a:ext cx="769377" cy="2087515"/>
                </a:xfrm>
                <a:prstGeom prst="rect">
                  <a:avLst/>
                </a:prstGeom>
              </p:spPr>
            </p:pic>
          </p:grpSp>
          <p:pic>
            <p:nvPicPr>
              <p:cNvPr id="2" name="Picture 1"/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767936" y="4247138"/>
                <a:ext cx="990600" cy="876300"/>
              </a:xfrm>
              <a:prstGeom prst="rect">
                <a:avLst/>
              </a:prstGeom>
            </p:spPr>
          </p:pic>
          <p:pic>
            <p:nvPicPr>
              <p:cNvPr id="4" name="Picture 3"/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976144" y="4112475"/>
                <a:ext cx="207393" cy="183463"/>
              </a:xfrm>
              <a:prstGeom prst="rect">
                <a:avLst/>
              </a:prstGeom>
            </p:spPr>
          </p:pic>
        </p:grp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908107" y="4777924"/>
              <a:ext cx="1371279" cy="918267"/>
            </a:xfrm>
            <a:prstGeom prst="rect">
              <a:avLst/>
            </a:prstGeom>
          </p:spPr>
        </p:pic>
      </p:grpSp>
      <p:pic>
        <p:nvPicPr>
          <p:cNvPr id="12" name="Picture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82544" y="61086"/>
            <a:ext cx="5227346" cy="34105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4" name="Rectangle 33"/>
          <p:cNvSpPr/>
          <p:nvPr/>
        </p:nvSpPr>
        <p:spPr>
          <a:xfrm>
            <a:off x="1598114" y="4205597"/>
            <a:ext cx="3309507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opperplate Gothic Bold" panose="020E0705020206020404" pitchFamily="34" charset="0"/>
              </a:rPr>
              <a:t>English Bond</a:t>
            </a:r>
            <a:endParaRPr lang="en-US" sz="36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Copperplate Gothic Bold" panose="020E0705020206020404" pitchFamily="34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4900270" y="4887067"/>
            <a:ext cx="3309507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opperplate Gothic Bold" panose="020E0705020206020404" pitchFamily="34" charset="0"/>
              </a:rPr>
              <a:t>Flemish Bond</a:t>
            </a:r>
            <a:endParaRPr lang="en-US" sz="36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Copperplate Gothic Bold" panose="020E0705020206020404" pitchFamily="34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-133432" y="2787557"/>
            <a:ext cx="1462514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6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opperplate Gothic Bold" panose="020E0705020206020404" pitchFamily="34" charset="0"/>
              </a:rPr>
              <a:t>Flemish Bond Chimney</a:t>
            </a:r>
            <a:endParaRPr lang="en-US" sz="16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Copperplate Gothic Bold" panose="020E0705020206020404" pitchFamily="34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7681486" y="3387385"/>
            <a:ext cx="1462514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6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opperplate Gothic Bold" panose="020E0705020206020404" pitchFamily="34" charset="0"/>
              </a:rPr>
              <a:t>Flemish Bond Chimney</a:t>
            </a:r>
            <a:endParaRPr lang="en-US" sz="16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Copperplate Gothic Bold" panose="020E07050202060204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0866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14" y="679712"/>
            <a:ext cx="8178009" cy="6195144"/>
          </a:xfrm>
          <a:prstGeom prst="rect">
            <a:avLst/>
          </a:prstGeom>
        </p:spPr>
      </p:pic>
      <p:sp>
        <p:nvSpPr>
          <p:cNvPr id="34" name="Rectangle 33"/>
          <p:cNvSpPr/>
          <p:nvPr/>
        </p:nvSpPr>
        <p:spPr>
          <a:xfrm>
            <a:off x="-73774" y="5206201"/>
            <a:ext cx="451895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anose="020E0705020206020404" pitchFamily="34" charset="0"/>
              </a:rPr>
              <a:t>English Bond</a:t>
            </a:r>
            <a:endParaRPr lang="en-US" sz="32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pperplate Gothic Bold" panose="020E0705020206020404" pitchFamily="34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6070569" y="5619066"/>
            <a:ext cx="2215642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opperplate Gothic Bold" panose="020E0705020206020404" pitchFamily="34" charset="0"/>
              </a:rPr>
              <a:t>Flemish Bond</a:t>
            </a:r>
            <a:endParaRPr lang="en-US" sz="32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Copperplate Gothic Bold" panose="020E0705020206020404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0910" y="-1926223"/>
            <a:ext cx="5227346" cy="34105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5" name="Straight Connector 14"/>
          <p:cNvCxnSpPr>
            <a:cxnSpLocks/>
          </p:cNvCxnSpPr>
          <p:nvPr/>
        </p:nvCxnSpPr>
        <p:spPr>
          <a:xfrm flipH="1">
            <a:off x="6146419" y="165004"/>
            <a:ext cx="5253" cy="6692996"/>
          </a:xfrm>
          <a:prstGeom prst="line">
            <a:avLst/>
          </a:prstGeom>
          <a:ln w="88900">
            <a:solidFill>
              <a:srgbClr val="FFC1C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105664" y="68415"/>
            <a:ext cx="19916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Joined East wall, under front porch</a:t>
            </a: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55183" y="2078255"/>
            <a:ext cx="2461820" cy="28027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Rectangle 1"/>
          <p:cNvSpPr/>
          <p:nvPr/>
        </p:nvSpPr>
        <p:spPr>
          <a:xfrm>
            <a:off x="3625879" y="934571"/>
            <a:ext cx="3972999" cy="484094"/>
          </a:xfrm>
          <a:prstGeom prst="rect">
            <a:avLst/>
          </a:prstGeom>
          <a:solidFill>
            <a:srgbClr val="FFC1C1">
              <a:alpha val="46000"/>
            </a:srgbClr>
          </a:solidFill>
          <a:ln w="31750" cmpd="thickThin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3774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629509" y="-313897"/>
            <a:ext cx="7820097" cy="6687195"/>
            <a:chOff x="629509" y="-313897"/>
            <a:chExt cx="7820097" cy="6687195"/>
          </a:xfrm>
        </p:grpSpPr>
        <p:grpSp>
          <p:nvGrpSpPr>
            <p:cNvPr id="16" name="Group 15"/>
            <p:cNvGrpSpPr/>
            <p:nvPr/>
          </p:nvGrpSpPr>
          <p:grpSpPr>
            <a:xfrm>
              <a:off x="629509" y="-313897"/>
              <a:ext cx="7820097" cy="6687195"/>
              <a:chOff x="629509" y="-313897"/>
              <a:chExt cx="7820097" cy="6687195"/>
            </a:xfrm>
          </p:grpSpPr>
          <p:grpSp>
            <p:nvGrpSpPr>
              <p:cNvPr id="77" name="Group 76"/>
              <p:cNvGrpSpPr/>
              <p:nvPr/>
            </p:nvGrpSpPr>
            <p:grpSpPr>
              <a:xfrm>
                <a:off x="629509" y="-313897"/>
                <a:ext cx="7820097" cy="6687195"/>
                <a:chOff x="341354" y="118004"/>
                <a:chExt cx="8422075" cy="6648556"/>
              </a:xfrm>
              <a:scene3d>
                <a:camera prst="perspectiveRight" fov="2700000">
                  <a:rot lat="19369340" lon="20606582" rev="680601"/>
                </a:camera>
                <a:lightRig rig="threePt" dir="t"/>
              </a:scene3d>
            </p:grpSpPr>
            <p:pic>
              <p:nvPicPr>
                <p:cNvPr id="26" name="Picture 25"/>
                <p:cNvPicPr>
                  <a:picLocks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 rot="10800000">
                  <a:off x="341354" y="118004"/>
                  <a:ext cx="8422075" cy="6648556"/>
                </a:xfrm>
                <a:prstGeom prst="rect">
                  <a:avLst/>
                </a:prstGeom>
                <a:sp3d prstMaterial="flat">
                  <a:bevelT w="152400" h="508000" prst="softRound"/>
                </a:sp3d>
              </p:spPr>
            </p:pic>
            <p:sp>
              <p:nvSpPr>
                <p:cNvPr id="61" name="Rectangle 60"/>
                <p:cNvSpPr/>
                <p:nvPr/>
              </p:nvSpPr>
              <p:spPr>
                <a:xfrm>
                  <a:off x="1968370" y="3788231"/>
                  <a:ext cx="188219" cy="400109"/>
                </a:xfrm>
                <a:prstGeom prst="rect">
                  <a:avLst/>
                </a:prstGeom>
                <a:sp3d prstMaterial="flat">
                  <a:bevelT w="152400" h="508000" prst="softRound"/>
                </a:sp3d>
              </p:spPr>
              <p:txBody>
                <a:bodyPr wrap="square">
                  <a:spAutoFit/>
                </a:bodyPr>
                <a:lstStyle/>
                <a:p>
                  <a:pPr algn="ctr"/>
                  <a:endParaRPr lang="en-US" sz="1350" b="1" dirty="0">
                    <a:solidFill>
                      <a:srgbClr val="FFFF00"/>
                    </a:solidFill>
                    <a:highlight>
                      <a:srgbClr val="000080"/>
                    </a:highlight>
                  </a:endParaRPr>
                </a:p>
              </p:txBody>
            </p:sp>
            <p:sp>
              <p:nvSpPr>
                <p:cNvPr id="65" name="Rectangle 64"/>
                <p:cNvSpPr/>
                <p:nvPr/>
              </p:nvSpPr>
              <p:spPr>
                <a:xfrm>
                  <a:off x="2916031" y="3511231"/>
                  <a:ext cx="188219" cy="400109"/>
                </a:xfrm>
                <a:prstGeom prst="rect">
                  <a:avLst/>
                </a:prstGeom>
                <a:sp3d prstMaterial="flat">
                  <a:bevelT w="152400" h="508000" prst="softRound"/>
                </a:sp3d>
              </p:spPr>
              <p:txBody>
                <a:bodyPr wrap="square">
                  <a:spAutoFit/>
                </a:bodyPr>
                <a:lstStyle/>
                <a:p>
                  <a:pPr algn="ctr"/>
                  <a:endParaRPr lang="en-US" sz="1350" b="1" dirty="0">
                    <a:solidFill>
                      <a:srgbClr val="FFFF00"/>
                    </a:solidFill>
                    <a:highlight>
                      <a:srgbClr val="000080"/>
                    </a:highlight>
                  </a:endParaRPr>
                </a:p>
              </p:txBody>
            </p:sp>
            <p:sp>
              <p:nvSpPr>
                <p:cNvPr id="66" name="Rectangle 65"/>
                <p:cNvSpPr/>
                <p:nvPr/>
              </p:nvSpPr>
              <p:spPr>
                <a:xfrm>
                  <a:off x="3464022" y="3511231"/>
                  <a:ext cx="173971" cy="400109"/>
                </a:xfrm>
                <a:prstGeom prst="rect">
                  <a:avLst/>
                </a:prstGeom>
                <a:sp3d prstMaterial="flat">
                  <a:bevelT w="152400" h="508000" prst="softRound"/>
                </a:sp3d>
              </p:spPr>
              <p:txBody>
                <a:bodyPr wrap="square">
                  <a:spAutoFit/>
                </a:bodyPr>
                <a:lstStyle/>
                <a:p>
                  <a:pPr algn="ctr"/>
                  <a:endParaRPr lang="en-US" sz="1350" b="1" dirty="0">
                    <a:solidFill>
                      <a:srgbClr val="FFFF00"/>
                    </a:solidFill>
                    <a:highlight>
                      <a:srgbClr val="000080"/>
                    </a:highlight>
                  </a:endParaRPr>
                </a:p>
              </p:txBody>
            </p:sp>
            <p:sp>
              <p:nvSpPr>
                <p:cNvPr id="71" name="Rectangle 70"/>
                <p:cNvSpPr/>
                <p:nvPr/>
              </p:nvSpPr>
              <p:spPr>
                <a:xfrm>
                  <a:off x="5067356" y="2454427"/>
                  <a:ext cx="246308" cy="400109"/>
                </a:xfrm>
                <a:prstGeom prst="rect">
                  <a:avLst/>
                </a:prstGeom>
                <a:sp3d prstMaterial="flat">
                  <a:bevelT w="152400" h="508000" prst="softRound"/>
                </a:sp3d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1350" b="1" dirty="0">
                    <a:solidFill>
                      <a:srgbClr val="FFFF00"/>
                    </a:solidFill>
                    <a:highlight>
                      <a:srgbClr val="000080"/>
                    </a:highlight>
                  </a:endParaRPr>
                </a:p>
              </p:txBody>
            </p:sp>
          </p:grpSp>
          <p:cxnSp>
            <p:nvCxnSpPr>
              <p:cNvPr id="3" name="Straight Connector 2"/>
              <p:cNvCxnSpPr>
                <a:cxnSpLocks/>
              </p:cNvCxnSpPr>
              <p:nvPr/>
            </p:nvCxnSpPr>
            <p:spPr>
              <a:xfrm flipH="1">
                <a:off x="3980734" y="3217588"/>
                <a:ext cx="158129" cy="405636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/>
              <p:cNvCxnSpPr>
                <a:cxnSpLocks/>
              </p:cNvCxnSpPr>
              <p:nvPr/>
            </p:nvCxnSpPr>
            <p:spPr>
              <a:xfrm flipH="1">
                <a:off x="2502568" y="3613253"/>
                <a:ext cx="1478167" cy="58097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pic>
            <p:nvPicPr>
              <p:cNvPr id="8" name="Picture 7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643294" y="3724586"/>
                <a:ext cx="1571195" cy="447675"/>
              </a:xfrm>
              <a:prstGeom prst="rect">
                <a:avLst/>
              </a:prstGeom>
            </p:spPr>
          </p:pic>
          <p:cxnSp>
            <p:nvCxnSpPr>
              <p:cNvPr id="58" name="Straight Connector 57"/>
              <p:cNvCxnSpPr>
                <a:cxnSpLocks/>
              </p:cNvCxnSpPr>
              <p:nvPr/>
            </p:nvCxnSpPr>
            <p:spPr>
              <a:xfrm flipH="1" flipV="1">
                <a:off x="3980733" y="3623224"/>
                <a:ext cx="158130" cy="921275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1" name="Freeform: Shape 10"/>
              <p:cNvSpPr/>
              <p:nvPr/>
            </p:nvSpPr>
            <p:spPr>
              <a:xfrm>
                <a:off x="2475068" y="3245089"/>
                <a:ext cx="1876926" cy="1265034"/>
              </a:xfrm>
              <a:custGeom>
                <a:avLst/>
                <a:gdLst>
                  <a:gd name="connsiteX0" fmla="*/ 13750 w 1876926"/>
                  <a:gd name="connsiteY0" fmla="*/ 20625 h 1265034"/>
                  <a:gd name="connsiteX1" fmla="*/ 13750 w 1876926"/>
                  <a:gd name="connsiteY1" fmla="*/ 20625 h 1265034"/>
                  <a:gd name="connsiteX2" fmla="*/ 6875 w 1876926"/>
                  <a:gd name="connsiteY2" fmla="*/ 103128 h 1265034"/>
                  <a:gd name="connsiteX3" fmla="*/ 0 w 1876926"/>
                  <a:gd name="connsiteY3" fmla="*/ 123753 h 1265034"/>
                  <a:gd name="connsiteX4" fmla="*/ 6875 w 1876926"/>
                  <a:gd name="connsiteY4" fmla="*/ 240631 h 1265034"/>
                  <a:gd name="connsiteX5" fmla="*/ 20625 w 1876926"/>
                  <a:gd name="connsiteY5" fmla="*/ 323134 h 1265034"/>
                  <a:gd name="connsiteX6" fmla="*/ 27500 w 1876926"/>
                  <a:gd name="connsiteY6" fmla="*/ 343759 h 1265034"/>
                  <a:gd name="connsiteX7" fmla="*/ 34376 w 1876926"/>
                  <a:gd name="connsiteY7" fmla="*/ 385010 h 1265034"/>
                  <a:gd name="connsiteX8" fmla="*/ 48126 w 1876926"/>
                  <a:gd name="connsiteY8" fmla="*/ 405636 h 1265034"/>
                  <a:gd name="connsiteX9" fmla="*/ 55001 w 1876926"/>
                  <a:gd name="connsiteY9" fmla="*/ 419386 h 1265034"/>
                  <a:gd name="connsiteX10" fmla="*/ 1491915 w 1876926"/>
                  <a:gd name="connsiteY10" fmla="*/ 350634 h 1265034"/>
                  <a:gd name="connsiteX11" fmla="*/ 1677546 w 1876926"/>
                  <a:gd name="connsiteY11" fmla="*/ 1265034 h 1265034"/>
                  <a:gd name="connsiteX12" fmla="*/ 1876926 w 1876926"/>
                  <a:gd name="connsiteY12" fmla="*/ 1265034 h 1265034"/>
                  <a:gd name="connsiteX13" fmla="*/ 1670670 w 1876926"/>
                  <a:gd name="connsiteY13" fmla="*/ 0 h 1265034"/>
                  <a:gd name="connsiteX14" fmla="*/ 13750 w 1876926"/>
                  <a:gd name="connsiteY14" fmla="*/ 20625 h 12650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876926" h="1265034">
                    <a:moveTo>
                      <a:pt x="13750" y="20625"/>
                    </a:moveTo>
                    <a:lnTo>
                      <a:pt x="13750" y="20625"/>
                    </a:lnTo>
                    <a:cubicBezTo>
                      <a:pt x="11458" y="48126"/>
                      <a:pt x="10522" y="75774"/>
                      <a:pt x="6875" y="103128"/>
                    </a:cubicBezTo>
                    <a:cubicBezTo>
                      <a:pt x="5917" y="110311"/>
                      <a:pt x="0" y="116506"/>
                      <a:pt x="0" y="123753"/>
                    </a:cubicBezTo>
                    <a:cubicBezTo>
                      <a:pt x="0" y="162780"/>
                      <a:pt x="3634" y="201739"/>
                      <a:pt x="6875" y="240631"/>
                    </a:cubicBezTo>
                    <a:cubicBezTo>
                      <a:pt x="8330" y="258094"/>
                      <a:pt x="15672" y="303321"/>
                      <a:pt x="20625" y="323134"/>
                    </a:cubicBezTo>
                    <a:cubicBezTo>
                      <a:pt x="22383" y="330165"/>
                      <a:pt x="25928" y="336685"/>
                      <a:pt x="27500" y="343759"/>
                    </a:cubicBezTo>
                    <a:cubicBezTo>
                      <a:pt x="30524" y="357367"/>
                      <a:pt x="29968" y="371785"/>
                      <a:pt x="34376" y="385010"/>
                    </a:cubicBezTo>
                    <a:cubicBezTo>
                      <a:pt x="36989" y="392849"/>
                      <a:pt x="43875" y="398550"/>
                      <a:pt x="48126" y="405636"/>
                    </a:cubicBezTo>
                    <a:cubicBezTo>
                      <a:pt x="50762" y="410030"/>
                      <a:pt x="52709" y="414803"/>
                      <a:pt x="55001" y="419386"/>
                    </a:cubicBezTo>
                    <a:lnTo>
                      <a:pt x="1491915" y="350634"/>
                    </a:lnTo>
                    <a:lnTo>
                      <a:pt x="1677546" y="1265034"/>
                    </a:lnTo>
                    <a:lnTo>
                      <a:pt x="1876926" y="1265034"/>
                    </a:lnTo>
                    <a:lnTo>
                      <a:pt x="1670670" y="0"/>
                    </a:lnTo>
                    <a:lnTo>
                      <a:pt x="13750" y="20625"/>
                    </a:lnTo>
                    <a:close/>
                  </a:path>
                </a:pathLst>
              </a:cu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13" name="Straight Connector 12"/>
              <p:cNvCxnSpPr>
                <a:cxnSpLocks/>
                <a:stCxn id="11" idx="13"/>
                <a:endCxn id="11" idx="10"/>
              </p:cNvCxnSpPr>
              <p:nvPr/>
            </p:nvCxnSpPr>
            <p:spPr>
              <a:xfrm flipH="1">
                <a:off x="3966983" y="3245089"/>
                <a:ext cx="178755" cy="350634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/>
              <p:cNvCxnSpPr>
                <a:cxnSpLocks/>
                <a:stCxn id="11" idx="0"/>
              </p:cNvCxnSpPr>
              <p:nvPr/>
            </p:nvCxnSpPr>
            <p:spPr>
              <a:xfrm>
                <a:off x="2488818" y="3265714"/>
                <a:ext cx="65099" cy="1344889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489128" y="2639176"/>
              <a:ext cx="956022" cy="390525"/>
            </a:xfrm>
            <a:prstGeom prst="rect">
              <a:avLst/>
            </a:prstGeom>
          </p:spPr>
        </p:pic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353450" y="2742900"/>
              <a:ext cx="205479" cy="390525"/>
            </a:xfrm>
            <a:prstGeom prst="rect">
              <a:avLst/>
            </a:prstGeom>
          </p:spPr>
        </p:pic>
        <p:pic>
          <p:nvPicPr>
            <p:cNvPr id="75" name="Picture 7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815233" y="4082201"/>
              <a:ext cx="205479" cy="390525"/>
            </a:xfrm>
            <a:prstGeom prst="rect">
              <a:avLst/>
            </a:prstGeom>
          </p:spPr>
        </p:pic>
        <p:pic>
          <p:nvPicPr>
            <p:cNvPr id="78" name="Picture 7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020712" y="4277463"/>
              <a:ext cx="438867" cy="390525"/>
            </a:xfrm>
            <a:prstGeom prst="rect">
              <a:avLst/>
            </a:prstGeom>
          </p:spPr>
        </p:pic>
      </p:grpSp>
      <p:sp>
        <p:nvSpPr>
          <p:cNvPr id="79" name="TextBox 78"/>
          <p:cNvSpPr txBox="1"/>
          <p:nvPr/>
        </p:nvSpPr>
        <p:spPr>
          <a:xfrm rot="21395302">
            <a:off x="5017714" y="4257624"/>
            <a:ext cx="1991627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100" dirty="0"/>
              <a:t>Mahockney Cellar</a:t>
            </a:r>
          </a:p>
          <a:p>
            <a:pPr algn="ctr"/>
            <a:r>
              <a:rPr lang="en-US" sz="2100" dirty="0"/>
              <a:t> (South side)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28405" y="190219"/>
            <a:ext cx="45483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Close-Ups</a:t>
            </a:r>
          </a:p>
        </p:txBody>
      </p:sp>
    </p:spTree>
    <p:extLst>
      <p:ext uri="{BB962C8B-B14F-4D97-AF65-F5344CB8AC3E}">
        <p14:creationId xmlns:p14="http://schemas.microsoft.com/office/powerpoint/2010/main" val="859568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634031" y="-366868"/>
            <a:ext cx="7820097" cy="6687195"/>
            <a:chOff x="629509" y="-313897"/>
            <a:chExt cx="7820097" cy="6687195"/>
          </a:xfrm>
        </p:grpSpPr>
        <p:grpSp>
          <p:nvGrpSpPr>
            <p:cNvPr id="16" name="Group 15"/>
            <p:cNvGrpSpPr/>
            <p:nvPr/>
          </p:nvGrpSpPr>
          <p:grpSpPr>
            <a:xfrm>
              <a:off x="629509" y="-313897"/>
              <a:ext cx="7820097" cy="6687195"/>
              <a:chOff x="629509" y="-313897"/>
              <a:chExt cx="7820097" cy="6687195"/>
            </a:xfrm>
          </p:grpSpPr>
          <p:grpSp>
            <p:nvGrpSpPr>
              <p:cNvPr id="77" name="Group 76"/>
              <p:cNvGrpSpPr/>
              <p:nvPr/>
            </p:nvGrpSpPr>
            <p:grpSpPr>
              <a:xfrm>
                <a:off x="629509" y="-313897"/>
                <a:ext cx="7820097" cy="6687195"/>
                <a:chOff x="341354" y="118004"/>
                <a:chExt cx="8422075" cy="6648556"/>
              </a:xfrm>
              <a:scene3d>
                <a:camera prst="perspectiveRight" fov="2700000">
                  <a:rot lat="19369340" lon="20606582" rev="680601"/>
                </a:camera>
                <a:lightRig rig="threePt" dir="t"/>
              </a:scene3d>
            </p:grpSpPr>
            <p:pic>
              <p:nvPicPr>
                <p:cNvPr id="26" name="Picture 25"/>
                <p:cNvPicPr>
                  <a:picLocks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 rot="10800000">
                  <a:off x="341354" y="118004"/>
                  <a:ext cx="8422075" cy="6648556"/>
                </a:xfrm>
                <a:prstGeom prst="rect">
                  <a:avLst/>
                </a:prstGeom>
                <a:sp3d prstMaterial="flat">
                  <a:bevelT w="152400" h="508000" prst="softRound"/>
                </a:sp3d>
              </p:spPr>
            </p:pic>
            <p:sp>
              <p:nvSpPr>
                <p:cNvPr id="61" name="Rectangle 60"/>
                <p:cNvSpPr/>
                <p:nvPr/>
              </p:nvSpPr>
              <p:spPr>
                <a:xfrm>
                  <a:off x="1968370" y="3788231"/>
                  <a:ext cx="188219" cy="400109"/>
                </a:xfrm>
                <a:prstGeom prst="rect">
                  <a:avLst/>
                </a:prstGeom>
                <a:sp3d prstMaterial="flat">
                  <a:bevelT w="152400" h="508000" prst="softRound"/>
                </a:sp3d>
              </p:spPr>
              <p:txBody>
                <a:bodyPr wrap="square">
                  <a:spAutoFit/>
                </a:bodyPr>
                <a:lstStyle/>
                <a:p>
                  <a:pPr algn="ctr"/>
                  <a:endParaRPr lang="en-US" sz="1350" b="1" dirty="0">
                    <a:solidFill>
                      <a:srgbClr val="FFFF00"/>
                    </a:solidFill>
                    <a:highlight>
                      <a:srgbClr val="000080"/>
                    </a:highlight>
                  </a:endParaRPr>
                </a:p>
              </p:txBody>
            </p:sp>
            <p:sp>
              <p:nvSpPr>
                <p:cNvPr id="65" name="Rectangle 64"/>
                <p:cNvSpPr/>
                <p:nvPr/>
              </p:nvSpPr>
              <p:spPr>
                <a:xfrm>
                  <a:off x="2916031" y="3511231"/>
                  <a:ext cx="188219" cy="400109"/>
                </a:xfrm>
                <a:prstGeom prst="rect">
                  <a:avLst/>
                </a:prstGeom>
                <a:sp3d prstMaterial="flat">
                  <a:bevelT w="152400" h="508000" prst="softRound"/>
                </a:sp3d>
              </p:spPr>
              <p:txBody>
                <a:bodyPr wrap="square">
                  <a:spAutoFit/>
                </a:bodyPr>
                <a:lstStyle/>
                <a:p>
                  <a:pPr algn="ctr"/>
                  <a:endParaRPr lang="en-US" sz="1350" b="1" dirty="0">
                    <a:solidFill>
                      <a:srgbClr val="FFFF00"/>
                    </a:solidFill>
                    <a:highlight>
                      <a:srgbClr val="000080"/>
                    </a:highlight>
                  </a:endParaRPr>
                </a:p>
              </p:txBody>
            </p:sp>
            <p:sp>
              <p:nvSpPr>
                <p:cNvPr id="66" name="Rectangle 65"/>
                <p:cNvSpPr/>
                <p:nvPr/>
              </p:nvSpPr>
              <p:spPr>
                <a:xfrm>
                  <a:off x="3464022" y="3511231"/>
                  <a:ext cx="173971" cy="400109"/>
                </a:xfrm>
                <a:prstGeom prst="rect">
                  <a:avLst/>
                </a:prstGeom>
                <a:sp3d prstMaterial="flat">
                  <a:bevelT w="152400" h="508000" prst="softRound"/>
                </a:sp3d>
              </p:spPr>
              <p:txBody>
                <a:bodyPr wrap="square">
                  <a:spAutoFit/>
                </a:bodyPr>
                <a:lstStyle/>
                <a:p>
                  <a:pPr algn="ctr"/>
                  <a:endParaRPr lang="en-US" sz="1350" b="1" dirty="0">
                    <a:solidFill>
                      <a:srgbClr val="FFFF00"/>
                    </a:solidFill>
                    <a:highlight>
                      <a:srgbClr val="000080"/>
                    </a:highlight>
                  </a:endParaRPr>
                </a:p>
              </p:txBody>
            </p:sp>
            <p:sp>
              <p:nvSpPr>
                <p:cNvPr id="71" name="Rectangle 70"/>
                <p:cNvSpPr/>
                <p:nvPr/>
              </p:nvSpPr>
              <p:spPr>
                <a:xfrm>
                  <a:off x="5067356" y="2454427"/>
                  <a:ext cx="246308" cy="400109"/>
                </a:xfrm>
                <a:prstGeom prst="rect">
                  <a:avLst/>
                </a:prstGeom>
                <a:sp3d prstMaterial="flat">
                  <a:bevelT w="152400" h="508000" prst="softRound"/>
                </a:sp3d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1350" b="1" dirty="0">
                    <a:solidFill>
                      <a:srgbClr val="FFFF00"/>
                    </a:solidFill>
                    <a:highlight>
                      <a:srgbClr val="000080"/>
                    </a:highlight>
                  </a:endParaRPr>
                </a:p>
              </p:txBody>
            </p:sp>
          </p:grpSp>
          <p:cxnSp>
            <p:nvCxnSpPr>
              <p:cNvPr id="3" name="Straight Connector 2"/>
              <p:cNvCxnSpPr>
                <a:cxnSpLocks/>
              </p:cNvCxnSpPr>
              <p:nvPr/>
            </p:nvCxnSpPr>
            <p:spPr>
              <a:xfrm flipH="1">
                <a:off x="3980734" y="3217588"/>
                <a:ext cx="158129" cy="405636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/>
              <p:cNvCxnSpPr>
                <a:cxnSpLocks/>
              </p:cNvCxnSpPr>
              <p:nvPr/>
            </p:nvCxnSpPr>
            <p:spPr>
              <a:xfrm flipH="1">
                <a:off x="2502568" y="3613253"/>
                <a:ext cx="1478167" cy="58097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pic>
            <p:nvPicPr>
              <p:cNvPr id="8" name="Picture 7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643294" y="3724586"/>
                <a:ext cx="1571195" cy="447675"/>
              </a:xfrm>
              <a:prstGeom prst="rect">
                <a:avLst/>
              </a:prstGeom>
            </p:spPr>
          </p:pic>
          <p:cxnSp>
            <p:nvCxnSpPr>
              <p:cNvPr id="58" name="Straight Connector 57"/>
              <p:cNvCxnSpPr>
                <a:cxnSpLocks/>
              </p:cNvCxnSpPr>
              <p:nvPr/>
            </p:nvCxnSpPr>
            <p:spPr>
              <a:xfrm flipH="1" flipV="1">
                <a:off x="3980733" y="3623224"/>
                <a:ext cx="158130" cy="921275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1" name="Freeform: Shape 10"/>
              <p:cNvSpPr/>
              <p:nvPr/>
            </p:nvSpPr>
            <p:spPr>
              <a:xfrm>
                <a:off x="2475068" y="3245089"/>
                <a:ext cx="1876926" cy="1265034"/>
              </a:xfrm>
              <a:custGeom>
                <a:avLst/>
                <a:gdLst>
                  <a:gd name="connsiteX0" fmla="*/ 13750 w 1876926"/>
                  <a:gd name="connsiteY0" fmla="*/ 20625 h 1265034"/>
                  <a:gd name="connsiteX1" fmla="*/ 13750 w 1876926"/>
                  <a:gd name="connsiteY1" fmla="*/ 20625 h 1265034"/>
                  <a:gd name="connsiteX2" fmla="*/ 6875 w 1876926"/>
                  <a:gd name="connsiteY2" fmla="*/ 103128 h 1265034"/>
                  <a:gd name="connsiteX3" fmla="*/ 0 w 1876926"/>
                  <a:gd name="connsiteY3" fmla="*/ 123753 h 1265034"/>
                  <a:gd name="connsiteX4" fmla="*/ 6875 w 1876926"/>
                  <a:gd name="connsiteY4" fmla="*/ 240631 h 1265034"/>
                  <a:gd name="connsiteX5" fmla="*/ 20625 w 1876926"/>
                  <a:gd name="connsiteY5" fmla="*/ 323134 h 1265034"/>
                  <a:gd name="connsiteX6" fmla="*/ 27500 w 1876926"/>
                  <a:gd name="connsiteY6" fmla="*/ 343759 h 1265034"/>
                  <a:gd name="connsiteX7" fmla="*/ 34376 w 1876926"/>
                  <a:gd name="connsiteY7" fmla="*/ 385010 h 1265034"/>
                  <a:gd name="connsiteX8" fmla="*/ 48126 w 1876926"/>
                  <a:gd name="connsiteY8" fmla="*/ 405636 h 1265034"/>
                  <a:gd name="connsiteX9" fmla="*/ 55001 w 1876926"/>
                  <a:gd name="connsiteY9" fmla="*/ 419386 h 1265034"/>
                  <a:gd name="connsiteX10" fmla="*/ 1491915 w 1876926"/>
                  <a:gd name="connsiteY10" fmla="*/ 350634 h 1265034"/>
                  <a:gd name="connsiteX11" fmla="*/ 1677546 w 1876926"/>
                  <a:gd name="connsiteY11" fmla="*/ 1265034 h 1265034"/>
                  <a:gd name="connsiteX12" fmla="*/ 1876926 w 1876926"/>
                  <a:gd name="connsiteY12" fmla="*/ 1265034 h 1265034"/>
                  <a:gd name="connsiteX13" fmla="*/ 1670670 w 1876926"/>
                  <a:gd name="connsiteY13" fmla="*/ 0 h 1265034"/>
                  <a:gd name="connsiteX14" fmla="*/ 13750 w 1876926"/>
                  <a:gd name="connsiteY14" fmla="*/ 20625 h 12650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876926" h="1265034">
                    <a:moveTo>
                      <a:pt x="13750" y="20625"/>
                    </a:moveTo>
                    <a:lnTo>
                      <a:pt x="13750" y="20625"/>
                    </a:lnTo>
                    <a:cubicBezTo>
                      <a:pt x="11458" y="48126"/>
                      <a:pt x="10522" y="75774"/>
                      <a:pt x="6875" y="103128"/>
                    </a:cubicBezTo>
                    <a:cubicBezTo>
                      <a:pt x="5917" y="110311"/>
                      <a:pt x="0" y="116506"/>
                      <a:pt x="0" y="123753"/>
                    </a:cubicBezTo>
                    <a:cubicBezTo>
                      <a:pt x="0" y="162780"/>
                      <a:pt x="3634" y="201739"/>
                      <a:pt x="6875" y="240631"/>
                    </a:cubicBezTo>
                    <a:cubicBezTo>
                      <a:pt x="8330" y="258094"/>
                      <a:pt x="15672" y="303321"/>
                      <a:pt x="20625" y="323134"/>
                    </a:cubicBezTo>
                    <a:cubicBezTo>
                      <a:pt x="22383" y="330165"/>
                      <a:pt x="25928" y="336685"/>
                      <a:pt x="27500" y="343759"/>
                    </a:cubicBezTo>
                    <a:cubicBezTo>
                      <a:pt x="30524" y="357367"/>
                      <a:pt x="29968" y="371785"/>
                      <a:pt x="34376" y="385010"/>
                    </a:cubicBezTo>
                    <a:cubicBezTo>
                      <a:pt x="36989" y="392849"/>
                      <a:pt x="43875" y="398550"/>
                      <a:pt x="48126" y="405636"/>
                    </a:cubicBezTo>
                    <a:cubicBezTo>
                      <a:pt x="50762" y="410030"/>
                      <a:pt x="52709" y="414803"/>
                      <a:pt x="55001" y="419386"/>
                    </a:cubicBezTo>
                    <a:lnTo>
                      <a:pt x="1491915" y="350634"/>
                    </a:lnTo>
                    <a:lnTo>
                      <a:pt x="1677546" y="1265034"/>
                    </a:lnTo>
                    <a:lnTo>
                      <a:pt x="1876926" y="1265034"/>
                    </a:lnTo>
                    <a:lnTo>
                      <a:pt x="1670670" y="0"/>
                    </a:lnTo>
                    <a:lnTo>
                      <a:pt x="13750" y="20625"/>
                    </a:lnTo>
                    <a:close/>
                  </a:path>
                </a:pathLst>
              </a:cu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3" name="Straight Connector 12"/>
              <p:cNvCxnSpPr>
                <a:cxnSpLocks/>
                <a:stCxn id="11" idx="13"/>
                <a:endCxn id="11" idx="10"/>
              </p:cNvCxnSpPr>
              <p:nvPr/>
            </p:nvCxnSpPr>
            <p:spPr>
              <a:xfrm flipH="1">
                <a:off x="3966983" y="3245089"/>
                <a:ext cx="178755" cy="350634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/>
              <p:cNvCxnSpPr>
                <a:cxnSpLocks/>
                <a:stCxn id="11" idx="0"/>
              </p:cNvCxnSpPr>
              <p:nvPr/>
            </p:nvCxnSpPr>
            <p:spPr>
              <a:xfrm>
                <a:off x="2488818" y="3265714"/>
                <a:ext cx="65099" cy="1344889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489128" y="2639176"/>
              <a:ext cx="956022" cy="390525"/>
            </a:xfrm>
            <a:prstGeom prst="rect">
              <a:avLst/>
            </a:prstGeom>
          </p:spPr>
        </p:pic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353450" y="2742900"/>
              <a:ext cx="205479" cy="390525"/>
            </a:xfrm>
            <a:prstGeom prst="rect">
              <a:avLst/>
            </a:prstGeom>
          </p:spPr>
        </p:pic>
        <p:pic>
          <p:nvPicPr>
            <p:cNvPr id="75" name="Picture 7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815233" y="4082201"/>
              <a:ext cx="205479" cy="390525"/>
            </a:xfrm>
            <a:prstGeom prst="rect">
              <a:avLst/>
            </a:prstGeom>
          </p:spPr>
        </p:pic>
        <p:pic>
          <p:nvPicPr>
            <p:cNvPr id="78" name="Picture 7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020712" y="4277463"/>
              <a:ext cx="438867" cy="390525"/>
            </a:xfrm>
            <a:prstGeom prst="rect">
              <a:avLst/>
            </a:prstGeom>
          </p:spPr>
        </p:pic>
      </p:grpSp>
      <p:sp>
        <p:nvSpPr>
          <p:cNvPr id="21" name="TextBox 20"/>
          <p:cNvSpPr txBox="1"/>
          <p:nvPr/>
        </p:nvSpPr>
        <p:spPr>
          <a:xfrm rot="21342159">
            <a:off x="2606000" y="6405667"/>
            <a:ext cx="155690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/>
              <a:t>South-East Exterior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532419" y="388479"/>
            <a:ext cx="162679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/>
              <a:t>South-West Exterior</a:t>
            </a:r>
          </a:p>
        </p:txBody>
      </p:sp>
      <p:sp>
        <p:nvSpPr>
          <p:cNvPr id="23" name="TextBox 22"/>
          <p:cNvSpPr txBox="1"/>
          <p:nvPr/>
        </p:nvSpPr>
        <p:spPr>
          <a:xfrm rot="16382024">
            <a:off x="-311082" y="2769794"/>
            <a:ext cx="130403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/>
              <a:t>South Chimney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459579" y="500367"/>
            <a:ext cx="8729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/>
              <a:t>North-South Corner Exterior</a:t>
            </a:r>
          </a:p>
        </p:txBody>
      </p:sp>
      <p:sp>
        <p:nvSpPr>
          <p:cNvPr id="27" name="TextBox 26"/>
          <p:cNvSpPr txBox="1"/>
          <p:nvPr/>
        </p:nvSpPr>
        <p:spPr>
          <a:xfrm rot="21367495">
            <a:off x="4064752" y="5573933"/>
            <a:ext cx="152965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/>
              <a:t>South-East Interior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615938" y="1212291"/>
            <a:ext cx="159954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/>
              <a:t>South-West Interior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325470" y="2677388"/>
            <a:ext cx="1287532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/>
              <a:t>Partition Wall</a:t>
            </a:r>
          </a:p>
          <a:p>
            <a:r>
              <a:rPr lang="en-US" sz="1350" b="1" dirty="0"/>
              <a:t>(1820 addition)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702886" y="3849023"/>
            <a:ext cx="94936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/>
              <a:t>Bricked Pit</a:t>
            </a:r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7583332" y="1711922"/>
            <a:ext cx="1560668" cy="13750"/>
          </a:xfrm>
          <a:prstGeom prst="line">
            <a:avLst/>
          </a:prstGeom>
          <a:ln w="34925" cap="flat" cmpd="sng" algn="ctr">
            <a:solidFill>
              <a:schemeClr val="bg2">
                <a:lumMod val="90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32" name="Picture 3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28622" y="252842"/>
            <a:ext cx="1111215" cy="44433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08873" y="5142377"/>
            <a:ext cx="458172" cy="63204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08167" y="1226722"/>
            <a:ext cx="517299" cy="354571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 rot="15996018">
            <a:off x="1651494" y="3883504"/>
            <a:ext cx="130403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/>
              <a:t>South Interior</a:t>
            </a:r>
          </a:p>
        </p:txBody>
      </p:sp>
      <p:sp>
        <p:nvSpPr>
          <p:cNvPr id="40" name="TextBox 39"/>
          <p:cNvSpPr txBox="1"/>
          <p:nvPr/>
        </p:nvSpPr>
        <p:spPr>
          <a:xfrm rot="15996018">
            <a:off x="1308550" y="1471757"/>
            <a:ext cx="130403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/>
              <a:t>South Interior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63158" y="5225894"/>
            <a:ext cx="436067" cy="65157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70694" y="4640223"/>
            <a:ext cx="455814" cy="464883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129826" y="754516"/>
            <a:ext cx="873392" cy="692323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731169" y="5238317"/>
            <a:ext cx="317859" cy="723006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825009" y="3498441"/>
            <a:ext cx="373592" cy="359596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810147" y="2064468"/>
            <a:ext cx="299295" cy="217096"/>
          </a:xfrm>
          <a:prstGeom prst="rect">
            <a:avLst/>
          </a:prstGeom>
        </p:spPr>
      </p:pic>
      <p:sp>
        <p:nvSpPr>
          <p:cNvPr id="49" name="TextBox 48"/>
          <p:cNvSpPr txBox="1"/>
          <p:nvPr/>
        </p:nvSpPr>
        <p:spPr>
          <a:xfrm rot="4196628">
            <a:off x="6457427" y="1718898"/>
            <a:ext cx="130403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/>
              <a:t>North Interior</a:t>
            </a:r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991055" y="1237929"/>
            <a:ext cx="351980" cy="448238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517432" y="5221270"/>
            <a:ext cx="497047" cy="414347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328499" y="5188986"/>
            <a:ext cx="647377" cy="465257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2700" y="5105106"/>
            <a:ext cx="355946" cy="632794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4941" y="4491528"/>
            <a:ext cx="301434" cy="544388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2873747" y="260709"/>
            <a:ext cx="597445" cy="412351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2000260" y="247985"/>
            <a:ext cx="463754" cy="411159"/>
          </a:xfrm>
          <a:prstGeom prst="rect">
            <a:avLst/>
          </a:prstGeom>
        </p:spPr>
      </p:pic>
      <p:pic>
        <p:nvPicPr>
          <p:cNvPr id="55" name="Picture 54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377869" y="88316"/>
            <a:ext cx="1120369" cy="1708447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573996" y="268832"/>
            <a:ext cx="380561" cy="372097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05858" y="3652499"/>
            <a:ext cx="361669" cy="645510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766750" y="1058995"/>
            <a:ext cx="717616" cy="36514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777574" y="1393061"/>
            <a:ext cx="87298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/>
              <a:t>South Exterior</a:t>
            </a:r>
          </a:p>
        </p:txBody>
      </p:sp>
      <p:pic>
        <p:nvPicPr>
          <p:cNvPr id="56" name="Picture 55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555409" y="6261087"/>
            <a:ext cx="351664" cy="565058"/>
          </a:xfrm>
          <a:prstGeom prst="rect">
            <a:avLst/>
          </a:prstGeom>
        </p:spPr>
      </p:pic>
      <p:pic>
        <p:nvPicPr>
          <p:cNvPr id="59" name="Picture 58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7459579" y="3140125"/>
            <a:ext cx="328959" cy="586998"/>
          </a:xfrm>
          <a:prstGeom prst="rect">
            <a:avLst/>
          </a:prstGeom>
        </p:spPr>
      </p:pic>
      <p:pic>
        <p:nvPicPr>
          <p:cNvPr id="62" name="Picture 61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7092167" y="6166746"/>
            <a:ext cx="757195" cy="596913"/>
          </a:xfrm>
          <a:prstGeom prst="rect">
            <a:avLst/>
          </a:prstGeom>
        </p:spPr>
      </p:pic>
      <p:pic>
        <p:nvPicPr>
          <p:cNvPr id="64" name="Picture 63"/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9077" y="1335323"/>
            <a:ext cx="455904" cy="372984"/>
          </a:xfrm>
          <a:prstGeom prst="rect">
            <a:avLst/>
          </a:prstGeom>
        </p:spPr>
      </p:pic>
      <p:pic>
        <p:nvPicPr>
          <p:cNvPr id="70" name="Picture 69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5625815" y="2764766"/>
            <a:ext cx="528648" cy="37383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3086940" y="1894829"/>
            <a:ext cx="441338" cy="53531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3064645" y="2754502"/>
            <a:ext cx="293041" cy="33713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1747941" y="2356683"/>
            <a:ext cx="485682" cy="443449"/>
          </a:xfrm>
          <a:prstGeom prst="rect">
            <a:avLst/>
          </a:prstGeom>
        </p:spPr>
      </p:pic>
      <p:sp>
        <p:nvSpPr>
          <p:cNvPr id="73" name="TextBox 72"/>
          <p:cNvSpPr txBox="1"/>
          <p:nvPr/>
        </p:nvSpPr>
        <p:spPr>
          <a:xfrm>
            <a:off x="6183233" y="2640596"/>
            <a:ext cx="1287532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/>
              <a:t>Partition Wall</a:t>
            </a:r>
          </a:p>
          <a:p>
            <a:r>
              <a:rPr lang="en-US" sz="1350" b="1" dirty="0"/>
              <a:t>(1820 addition)</a:t>
            </a:r>
          </a:p>
        </p:txBody>
      </p:sp>
    </p:spTree>
    <p:extLst>
      <p:ext uri="{BB962C8B-B14F-4D97-AF65-F5344CB8AC3E}">
        <p14:creationId xmlns:p14="http://schemas.microsoft.com/office/powerpoint/2010/main" val="2229820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634031" y="-366868"/>
            <a:ext cx="7820097" cy="6687195"/>
            <a:chOff x="629509" y="-313897"/>
            <a:chExt cx="7820097" cy="6687195"/>
          </a:xfrm>
        </p:grpSpPr>
        <p:grpSp>
          <p:nvGrpSpPr>
            <p:cNvPr id="16" name="Group 15"/>
            <p:cNvGrpSpPr/>
            <p:nvPr/>
          </p:nvGrpSpPr>
          <p:grpSpPr>
            <a:xfrm>
              <a:off x="629509" y="-313897"/>
              <a:ext cx="7820097" cy="6687195"/>
              <a:chOff x="629509" y="-313897"/>
              <a:chExt cx="7820097" cy="6687195"/>
            </a:xfrm>
          </p:grpSpPr>
          <p:grpSp>
            <p:nvGrpSpPr>
              <p:cNvPr id="77" name="Group 76"/>
              <p:cNvGrpSpPr/>
              <p:nvPr/>
            </p:nvGrpSpPr>
            <p:grpSpPr>
              <a:xfrm>
                <a:off x="629509" y="-313897"/>
                <a:ext cx="7820097" cy="6687195"/>
                <a:chOff x="341354" y="118004"/>
                <a:chExt cx="8422075" cy="6648556"/>
              </a:xfrm>
              <a:scene3d>
                <a:camera prst="perspectiveRight" fov="2700000">
                  <a:rot lat="19369340" lon="20606582" rev="680601"/>
                </a:camera>
                <a:lightRig rig="threePt" dir="t"/>
              </a:scene3d>
            </p:grpSpPr>
            <p:pic>
              <p:nvPicPr>
                <p:cNvPr id="26" name="Picture 25"/>
                <p:cNvPicPr>
                  <a:picLocks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 rot="10800000">
                  <a:off x="341354" y="118004"/>
                  <a:ext cx="8422075" cy="6648556"/>
                </a:xfrm>
                <a:prstGeom prst="rect">
                  <a:avLst/>
                </a:prstGeom>
                <a:sp3d prstMaterial="flat">
                  <a:bevelT w="152400" h="508000" prst="softRound"/>
                </a:sp3d>
              </p:spPr>
            </p:pic>
            <p:sp>
              <p:nvSpPr>
                <p:cNvPr id="61" name="Rectangle 60"/>
                <p:cNvSpPr/>
                <p:nvPr/>
              </p:nvSpPr>
              <p:spPr>
                <a:xfrm>
                  <a:off x="1968370" y="3788231"/>
                  <a:ext cx="188219" cy="298348"/>
                </a:xfrm>
                <a:prstGeom prst="rect">
                  <a:avLst/>
                </a:prstGeom>
                <a:sp3d prstMaterial="flat">
                  <a:bevelT w="152400" h="508000" prst="softRound"/>
                </a:sp3d>
              </p:spPr>
              <p:txBody>
                <a:bodyPr wrap="square">
                  <a:spAutoFit/>
                </a:bodyPr>
                <a:lstStyle/>
                <a:p>
                  <a:pPr algn="ctr"/>
                  <a:endParaRPr lang="en-US" sz="1350" b="1" dirty="0">
                    <a:solidFill>
                      <a:schemeClr val="bg2">
                        <a:lumMod val="90000"/>
                      </a:schemeClr>
                    </a:solidFill>
                    <a:highlight>
                      <a:srgbClr val="000080"/>
                    </a:highlight>
                  </a:endParaRPr>
                </a:p>
              </p:txBody>
            </p:sp>
            <p:sp>
              <p:nvSpPr>
                <p:cNvPr id="65" name="Rectangle 64"/>
                <p:cNvSpPr/>
                <p:nvPr/>
              </p:nvSpPr>
              <p:spPr>
                <a:xfrm>
                  <a:off x="2916031" y="3511231"/>
                  <a:ext cx="188219" cy="298348"/>
                </a:xfrm>
                <a:prstGeom prst="rect">
                  <a:avLst/>
                </a:prstGeom>
                <a:sp3d prstMaterial="flat">
                  <a:bevelT w="152400" h="508000" prst="softRound"/>
                </a:sp3d>
              </p:spPr>
              <p:txBody>
                <a:bodyPr wrap="square">
                  <a:spAutoFit/>
                </a:bodyPr>
                <a:lstStyle/>
                <a:p>
                  <a:pPr algn="ctr"/>
                  <a:endParaRPr lang="en-US" sz="1350" b="1" dirty="0">
                    <a:solidFill>
                      <a:schemeClr val="bg2">
                        <a:lumMod val="90000"/>
                      </a:schemeClr>
                    </a:solidFill>
                    <a:highlight>
                      <a:srgbClr val="000080"/>
                    </a:highlight>
                  </a:endParaRPr>
                </a:p>
              </p:txBody>
            </p:sp>
            <p:sp>
              <p:nvSpPr>
                <p:cNvPr id="66" name="Rectangle 65"/>
                <p:cNvSpPr/>
                <p:nvPr/>
              </p:nvSpPr>
              <p:spPr>
                <a:xfrm>
                  <a:off x="3464023" y="3511231"/>
                  <a:ext cx="173971" cy="298348"/>
                </a:xfrm>
                <a:prstGeom prst="rect">
                  <a:avLst/>
                </a:prstGeom>
                <a:sp3d prstMaterial="flat">
                  <a:bevelT w="152400" h="508000" prst="softRound"/>
                </a:sp3d>
              </p:spPr>
              <p:txBody>
                <a:bodyPr wrap="square">
                  <a:spAutoFit/>
                </a:bodyPr>
                <a:lstStyle/>
                <a:p>
                  <a:pPr algn="ctr"/>
                  <a:endParaRPr lang="en-US" sz="1350" b="1" dirty="0">
                    <a:solidFill>
                      <a:schemeClr val="bg2">
                        <a:lumMod val="90000"/>
                      </a:schemeClr>
                    </a:solidFill>
                    <a:highlight>
                      <a:srgbClr val="000080"/>
                    </a:highlight>
                  </a:endParaRPr>
                </a:p>
              </p:txBody>
            </p:sp>
            <p:sp>
              <p:nvSpPr>
                <p:cNvPr id="71" name="Rectangle 70"/>
                <p:cNvSpPr/>
                <p:nvPr/>
              </p:nvSpPr>
              <p:spPr>
                <a:xfrm>
                  <a:off x="5091034" y="2454427"/>
                  <a:ext cx="198951" cy="298348"/>
                </a:xfrm>
                <a:prstGeom prst="rect">
                  <a:avLst/>
                </a:prstGeom>
                <a:sp3d prstMaterial="flat">
                  <a:bevelT w="152400" h="508000" prst="softRound"/>
                </a:sp3d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1350" b="1" dirty="0">
                    <a:solidFill>
                      <a:schemeClr val="bg2">
                        <a:lumMod val="90000"/>
                      </a:schemeClr>
                    </a:solidFill>
                    <a:highlight>
                      <a:srgbClr val="000080"/>
                    </a:highlight>
                  </a:endParaRPr>
                </a:p>
              </p:txBody>
            </p:sp>
          </p:grpSp>
          <p:cxnSp>
            <p:nvCxnSpPr>
              <p:cNvPr id="3" name="Straight Connector 2"/>
              <p:cNvCxnSpPr>
                <a:cxnSpLocks/>
              </p:cNvCxnSpPr>
              <p:nvPr/>
            </p:nvCxnSpPr>
            <p:spPr>
              <a:xfrm flipH="1">
                <a:off x="3980734" y="3217588"/>
                <a:ext cx="158129" cy="405636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/>
              <p:cNvCxnSpPr>
                <a:cxnSpLocks/>
              </p:cNvCxnSpPr>
              <p:nvPr/>
            </p:nvCxnSpPr>
            <p:spPr>
              <a:xfrm flipH="1">
                <a:off x="2502568" y="3613253"/>
                <a:ext cx="1478167" cy="58097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pic>
            <p:nvPicPr>
              <p:cNvPr id="8" name="Picture 7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643294" y="3724586"/>
                <a:ext cx="1571195" cy="447675"/>
              </a:xfrm>
              <a:prstGeom prst="rect">
                <a:avLst/>
              </a:prstGeom>
            </p:spPr>
          </p:pic>
          <p:cxnSp>
            <p:nvCxnSpPr>
              <p:cNvPr id="58" name="Straight Connector 57"/>
              <p:cNvCxnSpPr>
                <a:cxnSpLocks/>
              </p:cNvCxnSpPr>
              <p:nvPr/>
            </p:nvCxnSpPr>
            <p:spPr>
              <a:xfrm flipH="1" flipV="1">
                <a:off x="3980733" y="3623224"/>
                <a:ext cx="158130" cy="921275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1" name="Freeform: Shape 10"/>
              <p:cNvSpPr/>
              <p:nvPr/>
            </p:nvSpPr>
            <p:spPr>
              <a:xfrm>
                <a:off x="2475068" y="3245089"/>
                <a:ext cx="1876926" cy="1265034"/>
              </a:xfrm>
              <a:custGeom>
                <a:avLst/>
                <a:gdLst>
                  <a:gd name="connsiteX0" fmla="*/ 13750 w 1876926"/>
                  <a:gd name="connsiteY0" fmla="*/ 20625 h 1265034"/>
                  <a:gd name="connsiteX1" fmla="*/ 13750 w 1876926"/>
                  <a:gd name="connsiteY1" fmla="*/ 20625 h 1265034"/>
                  <a:gd name="connsiteX2" fmla="*/ 6875 w 1876926"/>
                  <a:gd name="connsiteY2" fmla="*/ 103128 h 1265034"/>
                  <a:gd name="connsiteX3" fmla="*/ 0 w 1876926"/>
                  <a:gd name="connsiteY3" fmla="*/ 123753 h 1265034"/>
                  <a:gd name="connsiteX4" fmla="*/ 6875 w 1876926"/>
                  <a:gd name="connsiteY4" fmla="*/ 240631 h 1265034"/>
                  <a:gd name="connsiteX5" fmla="*/ 20625 w 1876926"/>
                  <a:gd name="connsiteY5" fmla="*/ 323134 h 1265034"/>
                  <a:gd name="connsiteX6" fmla="*/ 27500 w 1876926"/>
                  <a:gd name="connsiteY6" fmla="*/ 343759 h 1265034"/>
                  <a:gd name="connsiteX7" fmla="*/ 34376 w 1876926"/>
                  <a:gd name="connsiteY7" fmla="*/ 385010 h 1265034"/>
                  <a:gd name="connsiteX8" fmla="*/ 48126 w 1876926"/>
                  <a:gd name="connsiteY8" fmla="*/ 405636 h 1265034"/>
                  <a:gd name="connsiteX9" fmla="*/ 55001 w 1876926"/>
                  <a:gd name="connsiteY9" fmla="*/ 419386 h 1265034"/>
                  <a:gd name="connsiteX10" fmla="*/ 1491915 w 1876926"/>
                  <a:gd name="connsiteY10" fmla="*/ 350634 h 1265034"/>
                  <a:gd name="connsiteX11" fmla="*/ 1677546 w 1876926"/>
                  <a:gd name="connsiteY11" fmla="*/ 1265034 h 1265034"/>
                  <a:gd name="connsiteX12" fmla="*/ 1876926 w 1876926"/>
                  <a:gd name="connsiteY12" fmla="*/ 1265034 h 1265034"/>
                  <a:gd name="connsiteX13" fmla="*/ 1670670 w 1876926"/>
                  <a:gd name="connsiteY13" fmla="*/ 0 h 1265034"/>
                  <a:gd name="connsiteX14" fmla="*/ 13750 w 1876926"/>
                  <a:gd name="connsiteY14" fmla="*/ 20625 h 12650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876926" h="1265034">
                    <a:moveTo>
                      <a:pt x="13750" y="20625"/>
                    </a:moveTo>
                    <a:lnTo>
                      <a:pt x="13750" y="20625"/>
                    </a:lnTo>
                    <a:cubicBezTo>
                      <a:pt x="11458" y="48126"/>
                      <a:pt x="10522" y="75774"/>
                      <a:pt x="6875" y="103128"/>
                    </a:cubicBezTo>
                    <a:cubicBezTo>
                      <a:pt x="5917" y="110311"/>
                      <a:pt x="0" y="116506"/>
                      <a:pt x="0" y="123753"/>
                    </a:cubicBezTo>
                    <a:cubicBezTo>
                      <a:pt x="0" y="162780"/>
                      <a:pt x="3634" y="201739"/>
                      <a:pt x="6875" y="240631"/>
                    </a:cubicBezTo>
                    <a:cubicBezTo>
                      <a:pt x="8330" y="258094"/>
                      <a:pt x="15672" y="303321"/>
                      <a:pt x="20625" y="323134"/>
                    </a:cubicBezTo>
                    <a:cubicBezTo>
                      <a:pt x="22383" y="330165"/>
                      <a:pt x="25928" y="336685"/>
                      <a:pt x="27500" y="343759"/>
                    </a:cubicBezTo>
                    <a:cubicBezTo>
                      <a:pt x="30524" y="357367"/>
                      <a:pt x="29968" y="371785"/>
                      <a:pt x="34376" y="385010"/>
                    </a:cubicBezTo>
                    <a:cubicBezTo>
                      <a:pt x="36989" y="392849"/>
                      <a:pt x="43875" y="398550"/>
                      <a:pt x="48126" y="405636"/>
                    </a:cubicBezTo>
                    <a:cubicBezTo>
                      <a:pt x="50762" y="410030"/>
                      <a:pt x="52709" y="414803"/>
                      <a:pt x="55001" y="419386"/>
                    </a:cubicBezTo>
                    <a:lnTo>
                      <a:pt x="1491915" y="350634"/>
                    </a:lnTo>
                    <a:lnTo>
                      <a:pt x="1677546" y="1265034"/>
                    </a:lnTo>
                    <a:lnTo>
                      <a:pt x="1876926" y="1265034"/>
                    </a:lnTo>
                    <a:lnTo>
                      <a:pt x="1670670" y="0"/>
                    </a:lnTo>
                    <a:lnTo>
                      <a:pt x="13750" y="20625"/>
                    </a:lnTo>
                    <a:close/>
                  </a:path>
                </a:pathLst>
              </a:cu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2">
                      <a:lumMod val="90000"/>
                    </a:schemeClr>
                  </a:solidFill>
                </a:endParaRPr>
              </a:p>
            </p:txBody>
          </p:sp>
          <p:cxnSp>
            <p:nvCxnSpPr>
              <p:cNvPr id="13" name="Straight Connector 12"/>
              <p:cNvCxnSpPr>
                <a:cxnSpLocks/>
                <a:stCxn id="11" idx="13"/>
                <a:endCxn id="11" idx="10"/>
              </p:cNvCxnSpPr>
              <p:nvPr/>
            </p:nvCxnSpPr>
            <p:spPr>
              <a:xfrm flipH="1">
                <a:off x="3966983" y="3245089"/>
                <a:ext cx="178755" cy="350634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/>
              <p:cNvCxnSpPr>
                <a:cxnSpLocks/>
                <a:stCxn id="11" idx="0"/>
              </p:cNvCxnSpPr>
              <p:nvPr/>
            </p:nvCxnSpPr>
            <p:spPr>
              <a:xfrm>
                <a:off x="2488818" y="3265714"/>
                <a:ext cx="65099" cy="1344889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489128" y="2639176"/>
              <a:ext cx="956022" cy="390525"/>
            </a:xfrm>
            <a:prstGeom prst="rect">
              <a:avLst/>
            </a:prstGeom>
          </p:spPr>
        </p:pic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353450" y="2742900"/>
              <a:ext cx="205479" cy="390525"/>
            </a:xfrm>
            <a:prstGeom prst="rect">
              <a:avLst/>
            </a:prstGeom>
          </p:spPr>
        </p:pic>
        <p:pic>
          <p:nvPicPr>
            <p:cNvPr id="75" name="Picture 7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815233" y="4082201"/>
              <a:ext cx="205479" cy="390525"/>
            </a:xfrm>
            <a:prstGeom prst="rect">
              <a:avLst/>
            </a:prstGeom>
          </p:spPr>
        </p:pic>
        <p:pic>
          <p:nvPicPr>
            <p:cNvPr id="78" name="Picture 7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020712" y="4277463"/>
              <a:ext cx="438867" cy="390525"/>
            </a:xfrm>
            <a:prstGeom prst="rect">
              <a:avLst/>
            </a:prstGeom>
          </p:spPr>
        </p:pic>
      </p:grpSp>
      <p:sp>
        <p:nvSpPr>
          <p:cNvPr id="21" name="TextBox 20"/>
          <p:cNvSpPr txBox="1"/>
          <p:nvPr/>
        </p:nvSpPr>
        <p:spPr>
          <a:xfrm rot="21342159">
            <a:off x="2606000" y="6405667"/>
            <a:ext cx="155690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South-East Exterior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532419" y="388479"/>
            <a:ext cx="162679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South-West Exterior</a:t>
            </a:r>
          </a:p>
        </p:txBody>
      </p:sp>
      <p:sp>
        <p:nvSpPr>
          <p:cNvPr id="23" name="TextBox 22"/>
          <p:cNvSpPr txBox="1"/>
          <p:nvPr/>
        </p:nvSpPr>
        <p:spPr>
          <a:xfrm rot="16382024">
            <a:off x="-311082" y="2769794"/>
            <a:ext cx="130403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South Chimney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459579" y="500367"/>
            <a:ext cx="8729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North-South Corner Exterior</a:t>
            </a:r>
          </a:p>
        </p:txBody>
      </p:sp>
      <p:sp>
        <p:nvSpPr>
          <p:cNvPr id="27" name="TextBox 26"/>
          <p:cNvSpPr txBox="1"/>
          <p:nvPr/>
        </p:nvSpPr>
        <p:spPr>
          <a:xfrm rot="21367495">
            <a:off x="4064752" y="5573933"/>
            <a:ext cx="152965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South-East Interior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615938" y="1212291"/>
            <a:ext cx="159954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South-West Interior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325470" y="2677388"/>
            <a:ext cx="1287532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Partition Wall</a:t>
            </a:r>
          </a:p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(1820 addition)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702886" y="3849023"/>
            <a:ext cx="94936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Bricked Pit</a:t>
            </a:r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7583332" y="1711922"/>
            <a:ext cx="1560668" cy="13750"/>
          </a:xfrm>
          <a:prstGeom prst="line">
            <a:avLst/>
          </a:prstGeom>
          <a:ln w="34925" cap="flat" cmpd="sng" algn="ctr">
            <a:solidFill>
              <a:schemeClr val="bg2">
                <a:lumMod val="90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 rot="15996018">
            <a:off x="1651494" y="3883504"/>
            <a:ext cx="130403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South Interior</a:t>
            </a:r>
          </a:p>
        </p:txBody>
      </p:sp>
      <p:sp>
        <p:nvSpPr>
          <p:cNvPr id="40" name="TextBox 39"/>
          <p:cNvSpPr txBox="1"/>
          <p:nvPr/>
        </p:nvSpPr>
        <p:spPr>
          <a:xfrm rot="15996018">
            <a:off x="1308550" y="1471757"/>
            <a:ext cx="130403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South Interior</a:t>
            </a:r>
          </a:p>
        </p:txBody>
      </p:sp>
      <p:sp>
        <p:nvSpPr>
          <p:cNvPr id="49" name="TextBox 48"/>
          <p:cNvSpPr txBox="1"/>
          <p:nvPr/>
        </p:nvSpPr>
        <p:spPr>
          <a:xfrm rot="4196628">
            <a:off x="6457427" y="1718898"/>
            <a:ext cx="130403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North Interior</a:t>
            </a:r>
          </a:p>
        </p:txBody>
      </p:sp>
      <p:pic>
        <p:nvPicPr>
          <p:cNvPr id="55" name="Picture 5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7869" y="88316"/>
            <a:ext cx="1120369" cy="1708447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777574" y="1393061"/>
            <a:ext cx="87298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South Exterior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6183233" y="2640596"/>
            <a:ext cx="1287532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Partition Wall</a:t>
            </a:r>
          </a:p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(1820 addition)</a:t>
            </a:r>
          </a:p>
        </p:txBody>
      </p:sp>
      <p:sp>
        <p:nvSpPr>
          <p:cNvPr id="72" name="Rectangle 71"/>
          <p:cNvSpPr/>
          <p:nvPr/>
        </p:nvSpPr>
        <p:spPr>
          <a:xfrm>
            <a:off x="4143385" y="6242551"/>
            <a:ext cx="5096188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opperplate Gothic Bold" panose="020E0705020206020404" pitchFamily="34" charset="0"/>
              </a:rPr>
              <a:t>English Bond</a:t>
            </a:r>
            <a:endParaRPr lang="en-US" sz="28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Copperplate Gothic Bold" panose="020E07050202060204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 rot="21342159">
            <a:off x="2606000" y="6405667"/>
            <a:ext cx="155690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/>
              <a:t>South-East Exterior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1" name="Ink 40"/>
              <p14:cNvContentPartPr/>
              <p14:nvPr/>
            </p14:nvContentPartPr>
            <p14:xfrm>
              <a:off x="2341415" y="6305810"/>
              <a:ext cx="1926960" cy="430560"/>
            </p14:xfrm>
          </p:contentPart>
        </mc:Choice>
        <mc:Fallback xmlns="">
          <p:pic>
            <p:nvPicPr>
              <p:cNvPr id="41" name="Ink 40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317297" y="6257930"/>
                <a:ext cx="1975197" cy="526680"/>
              </a:xfrm>
              <a:prstGeom prst="rect">
                <a:avLst/>
              </a:prstGeom>
            </p:spPr>
          </p:pic>
        </mc:Fallback>
      </mc:AlternateContent>
      <p:pic>
        <p:nvPicPr>
          <p:cNvPr id="42" name="Picture 4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99446" y="357203"/>
            <a:ext cx="5076101" cy="55824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3144" y="3635578"/>
            <a:ext cx="1929779" cy="31007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08802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634031" y="-366868"/>
            <a:ext cx="7820097" cy="6687195"/>
            <a:chOff x="629509" y="-313897"/>
            <a:chExt cx="7820097" cy="6687195"/>
          </a:xfrm>
        </p:grpSpPr>
        <p:grpSp>
          <p:nvGrpSpPr>
            <p:cNvPr id="16" name="Group 15"/>
            <p:cNvGrpSpPr/>
            <p:nvPr/>
          </p:nvGrpSpPr>
          <p:grpSpPr>
            <a:xfrm>
              <a:off x="629509" y="-313897"/>
              <a:ext cx="7820097" cy="6687195"/>
              <a:chOff x="629509" y="-313897"/>
              <a:chExt cx="7820097" cy="6687195"/>
            </a:xfrm>
          </p:grpSpPr>
          <p:grpSp>
            <p:nvGrpSpPr>
              <p:cNvPr id="77" name="Group 76"/>
              <p:cNvGrpSpPr/>
              <p:nvPr/>
            </p:nvGrpSpPr>
            <p:grpSpPr>
              <a:xfrm>
                <a:off x="629509" y="-313897"/>
                <a:ext cx="7820097" cy="6687195"/>
                <a:chOff x="341354" y="118004"/>
                <a:chExt cx="8422075" cy="6648556"/>
              </a:xfrm>
              <a:scene3d>
                <a:camera prst="perspectiveRight" fov="2700000">
                  <a:rot lat="19369340" lon="20606582" rev="680601"/>
                </a:camera>
                <a:lightRig rig="threePt" dir="t"/>
              </a:scene3d>
            </p:grpSpPr>
            <p:pic>
              <p:nvPicPr>
                <p:cNvPr id="26" name="Picture 25"/>
                <p:cNvPicPr>
                  <a:picLocks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 rot="10800000">
                  <a:off x="341354" y="118004"/>
                  <a:ext cx="8422075" cy="6648556"/>
                </a:xfrm>
                <a:prstGeom prst="rect">
                  <a:avLst/>
                </a:prstGeom>
                <a:sp3d prstMaterial="flat">
                  <a:bevelT w="152400" h="508000" prst="softRound"/>
                </a:sp3d>
              </p:spPr>
            </p:pic>
            <p:sp>
              <p:nvSpPr>
                <p:cNvPr id="61" name="Rectangle 60"/>
                <p:cNvSpPr/>
                <p:nvPr/>
              </p:nvSpPr>
              <p:spPr>
                <a:xfrm>
                  <a:off x="1968370" y="3788231"/>
                  <a:ext cx="188219" cy="298348"/>
                </a:xfrm>
                <a:prstGeom prst="rect">
                  <a:avLst/>
                </a:prstGeom>
                <a:sp3d prstMaterial="flat">
                  <a:bevelT w="152400" h="508000" prst="softRound"/>
                </a:sp3d>
              </p:spPr>
              <p:txBody>
                <a:bodyPr wrap="square">
                  <a:spAutoFit/>
                </a:bodyPr>
                <a:lstStyle/>
                <a:p>
                  <a:pPr algn="ctr"/>
                  <a:endParaRPr lang="en-US" sz="1350" b="1" dirty="0">
                    <a:solidFill>
                      <a:schemeClr val="bg2">
                        <a:lumMod val="90000"/>
                      </a:schemeClr>
                    </a:solidFill>
                    <a:highlight>
                      <a:srgbClr val="000080"/>
                    </a:highlight>
                  </a:endParaRPr>
                </a:p>
              </p:txBody>
            </p:sp>
            <p:sp>
              <p:nvSpPr>
                <p:cNvPr id="65" name="Rectangle 64"/>
                <p:cNvSpPr/>
                <p:nvPr/>
              </p:nvSpPr>
              <p:spPr>
                <a:xfrm>
                  <a:off x="2916031" y="3511231"/>
                  <a:ext cx="188219" cy="298348"/>
                </a:xfrm>
                <a:prstGeom prst="rect">
                  <a:avLst/>
                </a:prstGeom>
                <a:sp3d prstMaterial="flat">
                  <a:bevelT w="152400" h="508000" prst="softRound"/>
                </a:sp3d>
              </p:spPr>
              <p:txBody>
                <a:bodyPr wrap="square">
                  <a:spAutoFit/>
                </a:bodyPr>
                <a:lstStyle/>
                <a:p>
                  <a:pPr algn="ctr"/>
                  <a:endParaRPr lang="en-US" sz="1350" b="1" dirty="0">
                    <a:solidFill>
                      <a:schemeClr val="bg2">
                        <a:lumMod val="90000"/>
                      </a:schemeClr>
                    </a:solidFill>
                    <a:highlight>
                      <a:srgbClr val="000080"/>
                    </a:highlight>
                  </a:endParaRPr>
                </a:p>
              </p:txBody>
            </p:sp>
            <p:sp>
              <p:nvSpPr>
                <p:cNvPr id="66" name="Rectangle 65"/>
                <p:cNvSpPr/>
                <p:nvPr/>
              </p:nvSpPr>
              <p:spPr>
                <a:xfrm>
                  <a:off x="3464023" y="3511231"/>
                  <a:ext cx="173971" cy="298348"/>
                </a:xfrm>
                <a:prstGeom prst="rect">
                  <a:avLst/>
                </a:prstGeom>
                <a:sp3d prstMaterial="flat">
                  <a:bevelT w="152400" h="508000" prst="softRound"/>
                </a:sp3d>
              </p:spPr>
              <p:txBody>
                <a:bodyPr wrap="square">
                  <a:spAutoFit/>
                </a:bodyPr>
                <a:lstStyle/>
                <a:p>
                  <a:pPr algn="ctr"/>
                  <a:endParaRPr lang="en-US" sz="1350" b="1" dirty="0">
                    <a:solidFill>
                      <a:schemeClr val="bg2">
                        <a:lumMod val="90000"/>
                      </a:schemeClr>
                    </a:solidFill>
                    <a:highlight>
                      <a:srgbClr val="000080"/>
                    </a:highlight>
                  </a:endParaRPr>
                </a:p>
              </p:txBody>
            </p:sp>
            <p:sp>
              <p:nvSpPr>
                <p:cNvPr id="71" name="Rectangle 70"/>
                <p:cNvSpPr/>
                <p:nvPr/>
              </p:nvSpPr>
              <p:spPr>
                <a:xfrm>
                  <a:off x="5091034" y="2454427"/>
                  <a:ext cx="198951" cy="298348"/>
                </a:xfrm>
                <a:prstGeom prst="rect">
                  <a:avLst/>
                </a:prstGeom>
                <a:sp3d prstMaterial="flat">
                  <a:bevelT w="152400" h="508000" prst="softRound"/>
                </a:sp3d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1350" b="1" dirty="0">
                    <a:solidFill>
                      <a:schemeClr val="bg2">
                        <a:lumMod val="90000"/>
                      </a:schemeClr>
                    </a:solidFill>
                    <a:highlight>
                      <a:srgbClr val="000080"/>
                    </a:highlight>
                  </a:endParaRPr>
                </a:p>
              </p:txBody>
            </p:sp>
          </p:grpSp>
          <p:cxnSp>
            <p:nvCxnSpPr>
              <p:cNvPr id="3" name="Straight Connector 2"/>
              <p:cNvCxnSpPr>
                <a:cxnSpLocks/>
              </p:cNvCxnSpPr>
              <p:nvPr/>
            </p:nvCxnSpPr>
            <p:spPr>
              <a:xfrm flipH="1">
                <a:off x="3980734" y="3217588"/>
                <a:ext cx="158129" cy="405636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/>
              <p:cNvCxnSpPr>
                <a:cxnSpLocks/>
              </p:cNvCxnSpPr>
              <p:nvPr/>
            </p:nvCxnSpPr>
            <p:spPr>
              <a:xfrm flipH="1">
                <a:off x="2502568" y="3613253"/>
                <a:ext cx="1478167" cy="58097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pic>
            <p:nvPicPr>
              <p:cNvPr id="8" name="Picture 7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643294" y="3724586"/>
                <a:ext cx="1571195" cy="447675"/>
              </a:xfrm>
              <a:prstGeom prst="rect">
                <a:avLst/>
              </a:prstGeom>
            </p:spPr>
          </p:pic>
          <p:cxnSp>
            <p:nvCxnSpPr>
              <p:cNvPr id="58" name="Straight Connector 57"/>
              <p:cNvCxnSpPr>
                <a:cxnSpLocks/>
              </p:cNvCxnSpPr>
              <p:nvPr/>
            </p:nvCxnSpPr>
            <p:spPr>
              <a:xfrm flipH="1" flipV="1">
                <a:off x="3980733" y="3623224"/>
                <a:ext cx="158130" cy="921275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1" name="Freeform: Shape 10"/>
              <p:cNvSpPr/>
              <p:nvPr/>
            </p:nvSpPr>
            <p:spPr>
              <a:xfrm>
                <a:off x="2475068" y="3245089"/>
                <a:ext cx="1876926" cy="1265034"/>
              </a:xfrm>
              <a:custGeom>
                <a:avLst/>
                <a:gdLst>
                  <a:gd name="connsiteX0" fmla="*/ 13750 w 1876926"/>
                  <a:gd name="connsiteY0" fmla="*/ 20625 h 1265034"/>
                  <a:gd name="connsiteX1" fmla="*/ 13750 w 1876926"/>
                  <a:gd name="connsiteY1" fmla="*/ 20625 h 1265034"/>
                  <a:gd name="connsiteX2" fmla="*/ 6875 w 1876926"/>
                  <a:gd name="connsiteY2" fmla="*/ 103128 h 1265034"/>
                  <a:gd name="connsiteX3" fmla="*/ 0 w 1876926"/>
                  <a:gd name="connsiteY3" fmla="*/ 123753 h 1265034"/>
                  <a:gd name="connsiteX4" fmla="*/ 6875 w 1876926"/>
                  <a:gd name="connsiteY4" fmla="*/ 240631 h 1265034"/>
                  <a:gd name="connsiteX5" fmla="*/ 20625 w 1876926"/>
                  <a:gd name="connsiteY5" fmla="*/ 323134 h 1265034"/>
                  <a:gd name="connsiteX6" fmla="*/ 27500 w 1876926"/>
                  <a:gd name="connsiteY6" fmla="*/ 343759 h 1265034"/>
                  <a:gd name="connsiteX7" fmla="*/ 34376 w 1876926"/>
                  <a:gd name="connsiteY7" fmla="*/ 385010 h 1265034"/>
                  <a:gd name="connsiteX8" fmla="*/ 48126 w 1876926"/>
                  <a:gd name="connsiteY8" fmla="*/ 405636 h 1265034"/>
                  <a:gd name="connsiteX9" fmla="*/ 55001 w 1876926"/>
                  <a:gd name="connsiteY9" fmla="*/ 419386 h 1265034"/>
                  <a:gd name="connsiteX10" fmla="*/ 1491915 w 1876926"/>
                  <a:gd name="connsiteY10" fmla="*/ 350634 h 1265034"/>
                  <a:gd name="connsiteX11" fmla="*/ 1677546 w 1876926"/>
                  <a:gd name="connsiteY11" fmla="*/ 1265034 h 1265034"/>
                  <a:gd name="connsiteX12" fmla="*/ 1876926 w 1876926"/>
                  <a:gd name="connsiteY12" fmla="*/ 1265034 h 1265034"/>
                  <a:gd name="connsiteX13" fmla="*/ 1670670 w 1876926"/>
                  <a:gd name="connsiteY13" fmla="*/ 0 h 1265034"/>
                  <a:gd name="connsiteX14" fmla="*/ 13750 w 1876926"/>
                  <a:gd name="connsiteY14" fmla="*/ 20625 h 12650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876926" h="1265034">
                    <a:moveTo>
                      <a:pt x="13750" y="20625"/>
                    </a:moveTo>
                    <a:lnTo>
                      <a:pt x="13750" y="20625"/>
                    </a:lnTo>
                    <a:cubicBezTo>
                      <a:pt x="11458" y="48126"/>
                      <a:pt x="10522" y="75774"/>
                      <a:pt x="6875" y="103128"/>
                    </a:cubicBezTo>
                    <a:cubicBezTo>
                      <a:pt x="5917" y="110311"/>
                      <a:pt x="0" y="116506"/>
                      <a:pt x="0" y="123753"/>
                    </a:cubicBezTo>
                    <a:cubicBezTo>
                      <a:pt x="0" y="162780"/>
                      <a:pt x="3634" y="201739"/>
                      <a:pt x="6875" y="240631"/>
                    </a:cubicBezTo>
                    <a:cubicBezTo>
                      <a:pt x="8330" y="258094"/>
                      <a:pt x="15672" y="303321"/>
                      <a:pt x="20625" y="323134"/>
                    </a:cubicBezTo>
                    <a:cubicBezTo>
                      <a:pt x="22383" y="330165"/>
                      <a:pt x="25928" y="336685"/>
                      <a:pt x="27500" y="343759"/>
                    </a:cubicBezTo>
                    <a:cubicBezTo>
                      <a:pt x="30524" y="357367"/>
                      <a:pt x="29968" y="371785"/>
                      <a:pt x="34376" y="385010"/>
                    </a:cubicBezTo>
                    <a:cubicBezTo>
                      <a:pt x="36989" y="392849"/>
                      <a:pt x="43875" y="398550"/>
                      <a:pt x="48126" y="405636"/>
                    </a:cubicBezTo>
                    <a:cubicBezTo>
                      <a:pt x="50762" y="410030"/>
                      <a:pt x="52709" y="414803"/>
                      <a:pt x="55001" y="419386"/>
                    </a:cubicBezTo>
                    <a:lnTo>
                      <a:pt x="1491915" y="350634"/>
                    </a:lnTo>
                    <a:lnTo>
                      <a:pt x="1677546" y="1265034"/>
                    </a:lnTo>
                    <a:lnTo>
                      <a:pt x="1876926" y="1265034"/>
                    </a:lnTo>
                    <a:lnTo>
                      <a:pt x="1670670" y="0"/>
                    </a:lnTo>
                    <a:lnTo>
                      <a:pt x="13750" y="20625"/>
                    </a:lnTo>
                    <a:close/>
                  </a:path>
                </a:pathLst>
              </a:cu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2">
                      <a:lumMod val="90000"/>
                    </a:schemeClr>
                  </a:solidFill>
                </a:endParaRPr>
              </a:p>
            </p:txBody>
          </p:sp>
          <p:cxnSp>
            <p:nvCxnSpPr>
              <p:cNvPr id="13" name="Straight Connector 12"/>
              <p:cNvCxnSpPr>
                <a:cxnSpLocks/>
                <a:stCxn id="11" idx="13"/>
                <a:endCxn id="11" idx="10"/>
              </p:cNvCxnSpPr>
              <p:nvPr/>
            </p:nvCxnSpPr>
            <p:spPr>
              <a:xfrm flipH="1">
                <a:off x="3966983" y="3245089"/>
                <a:ext cx="178755" cy="350634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/>
              <p:cNvCxnSpPr>
                <a:cxnSpLocks/>
                <a:stCxn id="11" idx="0"/>
              </p:cNvCxnSpPr>
              <p:nvPr/>
            </p:nvCxnSpPr>
            <p:spPr>
              <a:xfrm>
                <a:off x="2488818" y="3265714"/>
                <a:ext cx="65099" cy="1344889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489128" y="2639176"/>
              <a:ext cx="956022" cy="390525"/>
            </a:xfrm>
            <a:prstGeom prst="rect">
              <a:avLst/>
            </a:prstGeom>
          </p:spPr>
        </p:pic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353450" y="2742900"/>
              <a:ext cx="205479" cy="390525"/>
            </a:xfrm>
            <a:prstGeom prst="rect">
              <a:avLst/>
            </a:prstGeom>
          </p:spPr>
        </p:pic>
        <p:pic>
          <p:nvPicPr>
            <p:cNvPr id="75" name="Picture 7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815233" y="4082201"/>
              <a:ext cx="205479" cy="390525"/>
            </a:xfrm>
            <a:prstGeom prst="rect">
              <a:avLst/>
            </a:prstGeom>
          </p:spPr>
        </p:pic>
        <p:pic>
          <p:nvPicPr>
            <p:cNvPr id="78" name="Picture 7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020712" y="4277463"/>
              <a:ext cx="438867" cy="390525"/>
            </a:xfrm>
            <a:prstGeom prst="rect">
              <a:avLst/>
            </a:prstGeom>
          </p:spPr>
        </p:pic>
      </p:grpSp>
      <p:sp>
        <p:nvSpPr>
          <p:cNvPr id="21" name="TextBox 20"/>
          <p:cNvSpPr txBox="1"/>
          <p:nvPr/>
        </p:nvSpPr>
        <p:spPr>
          <a:xfrm rot="21342159">
            <a:off x="2606000" y="6405667"/>
            <a:ext cx="155690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South-East Exterior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532419" y="388479"/>
            <a:ext cx="162679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South-West Exterior</a:t>
            </a:r>
          </a:p>
        </p:txBody>
      </p:sp>
      <p:sp>
        <p:nvSpPr>
          <p:cNvPr id="23" name="TextBox 22"/>
          <p:cNvSpPr txBox="1"/>
          <p:nvPr/>
        </p:nvSpPr>
        <p:spPr>
          <a:xfrm rot="16382024">
            <a:off x="-311082" y="2769794"/>
            <a:ext cx="130403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South Chimney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459579" y="500367"/>
            <a:ext cx="8729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North-South Corner Exterior</a:t>
            </a:r>
          </a:p>
        </p:txBody>
      </p:sp>
      <p:sp>
        <p:nvSpPr>
          <p:cNvPr id="27" name="TextBox 26"/>
          <p:cNvSpPr txBox="1"/>
          <p:nvPr/>
        </p:nvSpPr>
        <p:spPr>
          <a:xfrm rot="21367495">
            <a:off x="4064752" y="5573933"/>
            <a:ext cx="152965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highlight>
                  <a:srgbClr val="FFFF00"/>
                </a:highlight>
              </a:rPr>
              <a:t>South-East Interior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615938" y="1212291"/>
            <a:ext cx="159954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South-West Interior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325470" y="2677388"/>
            <a:ext cx="1287532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Partition Wall</a:t>
            </a:r>
          </a:p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(1820 addition)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702886" y="3849023"/>
            <a:ext cx="94936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Bricked Pit</a:t>
            </a:r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7583332" y="1711922"/>
            <a:ext cx="1560668" cy="13750"/>
          </a:xfrm>
          <a:prstGeom prst="line">
            <a:avLst/>
          </a:prstGeom>
          <a:ln w="34925" cap="flat" cmpd="sng" algn="ctr">
            <a:solidFill>
              <a:schemeClr val="bg2">
                <a:lumMod val="90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 rot="15996018">
            <a:off x="1651494" y="3883504"/>
            <a:ext cx="130403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South Interior</a:t>
            </a:r>
          </a:p>
        </p:txBody>
      </p:sp>
      <p:sp>
        <p:nvSpPr>
          <p:cNvPr id="40" name="TextBox 39"/>
          <p:cNvSpPr txBox="1"/>
          <p:nvPr/>
        </p:nvSpPr>
        <p:spPr>
          <a:xfrm rot="15996018">
            <a:off x="1308550" y="1471757"/>
            <a:ext cx="130403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South Interior</a:t>
            </a:r>
          </a:p>
        </p:txBody>
      </p:sp>
      <p:sp>
        <p:nvSpPr>
          <p:cNvPr id="49" name="TextBox 48"/>
          <p:cNvSpPr txBox="1"/>
          <p:nvPr/>
        </p:nvSpPr>
        <p:spPr>
          <a:xfrm rot="4196628">
            <a:off x="6457427" y="1718898"/>
            <a:ext cx="130403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North Interior</a:t>
            </a:r>
          </a:p>
        </p:txBody>
      </p:sp>
      <p:pic>
        <p:nvPicPr>
          <p:cNvPr id="55" name="Picture 5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7869" y="88316"/>
            <a:ext cx="1120369" cy="1708447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777574" y="1393061"/>
            <a:ext cx="87298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South Exterior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6183233" y="2640596"/>
            <a:ext cx="1287532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Partition Wall</a:t>
            </a:r>
          </a:p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(1820 addition)</a:t>
            </a:r>
          </a:p>
        </p:txBody>
      </p:sp>
      <p:sp>
        <p:nvSpPr>
          <p:cNvPr id="72" name="Rectangle 71"/>
          <p:cNvSpPr/>
          <p:nvPr/>
        </p:nvSpPr>
        <p:spPr>
          <a:xfrm>
            <a:off x="3055903" y="195211"/>
            <a:ext cx="5943718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opperplate Gothic Bold" panose="020E0705020206020404" pitchFamily="34" charset="0"/>
              </a:rPr>
              <a:t>English Bond over Bog-Iron Stone Foundation</a:t>
            </a:r>
            <a:endParaRPr lang="en-US" sz="28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Copperplate Gothic Bold" panose="020E0705020206020404" pitchFamily="34" charset="0"/>
            </a:endParaRPr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7157" y="452503"/>
            <a:ext cx="2421872" cy="55088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85749" y="1270573"/>
            <a:ext cx="5896374" cy="42376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5270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634031" y="-366868"/>
            <a:ext cx="7820097" cy="6687195"/>
            <a:chOff x="629509" y="-313897"/>
            <a:chExt cx="7820097" cy="6687195"/>
          </a:xfrm>
        </p:grpSpPr>
        <p:grpSp>
          <p:nvGrpSpPr>
            <p:cNvPr id="16" name="Group 15"/>
            <p:cNvGrpSpPr/>
            <p:nvPr/>
          </p:nvGrpSpPr>
          <p:grpSpPr>
            <a:xfrm>
              <a:off x="629509" y="-313897"/>
              <a:ext cx="7820097" cy="6687195"/>
              <a:chOff x="629509" y="-313897"/>
              <a:chExt cx="7820097" cy="6687195"/>
            </a:xfrm>
          </p:grpSpPr>
          <p:grpSp>
            <p:nvGrpSpPr>
              <p:cNvPr id="77" name="Group 76"/>
              <p:cNvGrpSpPr/>
              <p:nvPr/>
            </p:nvGrpSpPr>
            <p:grpSpPr>
              <a:xfrm>
                <a:off x="629509" y="-313897"/>
                <a:ext cx="7820097" cy="6687195"/>
                <a:chOff x="341354" y="118004"/>
                <a:chExt cx="8422075" cy="6648556"/>
              </a:xfrm>
              <a:scene3d>
                <a:camera prst="perspectiveRight" fov="2700000">
                  <a:rot lat="19369340" lon="20606582" rev="680601"/>
                </a:camera>
                <a:lightRig rig="threePt" dir="t"/>
              </a:scene3d>
            </p:grpSpPr>
            <p:pic>
              <p:nvPicPr>
                <p:cNvPr id="26" name="Picture 25"/>
                <p:cNvPicPr>
                  <a:picLocks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 rot="10800000">
                  <a:off x="341354" y="118004"/>
                  <a:ext cx="8422075" cy="6648556"/>
                </a:xfrm>
                <a:prstGeom prst="rect">
                  <a:avLst/>
                </a:prstGeom>
                <a:sp3d prstMaterial="flat">
                  <a:bevelT w="152400" h="508000" prst="softRound"/>
                </a:sp3d>
              </p:spPr>
            </p:pic>
            <p:sp>
              <p:nvSpPr>
                <p:cNvPr id="61" name="Rectangle 60"/>
                <p:cNvSpPr/>
                <p:nvPr/>
              </p:nvSpPr>
              <p:spPr>
                <a:xfrm>
                  <a:off x="1968370" y="3788231"/>
                  <a:ext cx="188219" cy="298348"/>
                </a:xfrm>
                <a:prstGeom prst="rect">
                  <a:avLst/>
                </a:prstGeom>
                <a:sp3d prstMaterial="flat">
                  <a:bevelT w="152400" h="508000" prst="softRound"/>
                </a:sp3d>
              </p:spPr>
              <p:txBody>
                <a:bodyPr wrap="square">
                  <a:spAutoFit/>
                </a:bodyPr>
                <a:lstStyle/>
                <a:p>
                  <a:pPr algn="ctr"/>
                  <a:endParaRPr lang="en-US" sz="1350" b="1" dirty="0">
                    <a:solidFill>
                      <a:schemeClr val="bg2">
                        <a:lumMod val="90000"/>
                      </a:schemeClr>
                    </a:solidFill>
                    <a:highlight>
                      <a:srgbClr val="000080"/>
                    </a:highlight>
                  </a:endParaRPr>
                </a:p>
              </p:txBody>
            </p:sp>
            <p:sp>
              <p:nvSpPr>
                <p:cNvPr id="65" name="Rectangle 64"/>
                <p:cNvSpPr/>
                <p:nvPr/>
              </p:nvSpPr>
              <p:spPr>
                <a:xfrm>
                  <a:off x="2916031" y="3511231"/>
                  <a:ext cx="188219" cy="298348"/>
                </a:xfrm>
                <a:prstGeom prst="rect">
                  <a:avLst/>
                </a:prstGeom>
                <a:sp3d prstMaterial="flat">
                  <a:bevelT w="152400" h="508000" prst="softRound"/>
                </a:sp3d>
              </p:spPr>
              <p:txBody>
                <a:bodyPr wrap="square">
                  <a:spAutoFit/>
                </a:bodyPr>
                <a:lstStyle/>
                <a:p>
                  <a:pPr algn="ctr"/>
                  <a:endParaRPr lang="en-US" sz="1350" b="1" dirty="0">
                    <a:solidFill>
                      <a:schemeClr val="bg2">
                        <a:lumMod val="90000"/>
                      </a:schemeClr>
                    </a:solidFill>
                    <a:highlight>
                      <a:srgbClr val="000080"/>
                    </a:highlight>
                  </a:endParaRPr>
                </a:p>
              </p:txBody>
            </p:sp>
            <p:sp>
              <p:nvSpPr>
                <p:cNvPr id="66" name="Rectangle 65"/>
                <p:cNvSpPr/>
                <p:nvPr/>
              </p:nvSpPr>
              <p:spPr>
                <a:xfrm>
                  <a:off x="3464023" y="3511231"/>
                  <a:ext cx="173971" cy="298348"/>
                </a:xfrm>
                <a:prstGeom prst="rect">
                  <a:avLst/>
                </a:prstGeom>
                <a:sp3d prstMaterial="flat">
                  <a:bevelT w="152400" h="508000" prst="softRound"/>
                </a:sp3d>
              </p:spPr>
              <p:txBody>
                <a:bodyPr wrap="square">
                  <a:spAutoFit/>
                </a:bodyPr>
                <a:lstStyle/>
                <a:p>
                  <a:pPr algn="ctr"/>
                  <a:endParaRPr lang="en-US" sz="1350" b="1" dirty="0">
                    <a:solidFill>
                      <a:schemeClr val="bg2">
                        <a:lumMod val="90000"/>
                      </a:schemeClr>
                    </a:solidFill>
                    <a:highlight>
                      <a:srgbClr val="000080"/>
                    </a:highlight>
                  </a:endParaRPr>
                </a:p>
              </p:txBody>
            </p:sp>
            <p:sp>
              <p:nvSpPr>
                <p:cNvPr id="71" name="Rectangle 70"/>
                <p:cNvSpPr/>
                <p:nvPr/>
              </p:nvSpPr>
              <p:spPr>
                <a:xfrm>
                  <a:off x="5091034" y="2454427"/>
                  <a:ext cx="198951" cy="298348"/>
                </a:xfrm>
                <a:prstGeom prst="rect">
                  <a:avLst/>
                </a:prstGeom>
                <a:sp3d prstMaterial="flat">
                  <a:bevelT w="152400" h="508000" prst="softRound"/>
                </a:sp3d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1350" b="1" dirty="0">
                    <a:solidFill>
                      <a:schemeClr val="bg2">
                        <a:lumMod val="90000"/>
                      </a:schemeClr>
                    </a:solidFill>
                    <a:highlight>
                      <a:srgbClr val="000080"/>
                    </a:highlight>
                  </a:endParaRPr>
                </a:p>
              </p:txBody>
            </p:sp>
          </p:grpSp>
          <p:cxnSp>
            <p:nvCxnSpPr>
              <p:cNvPr id="3" name="Straight Connector 2"/>
              <p:cNvCxnSpPr>
                <a:cxnSpLocks/>
              </p:cNvCxnSpPr>
              <p:nvPr/>
            </p:nvCxnSpPr>
            <p:spPr>
              <a:xfrm flipH="1">
                <a:off x="3980734" y="3217588"/>
                <a:ext cx="158129" cy="405636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/>
              <p:cNvCxnSpPr>
                <a:cxnSpLocks/>
              </p:cNvCxnSpPr>
              <p:nvPr/>
            </p:nvCxnSpPr>
            <p:spPr>
              <a:xfrm flipH="1">
                <a:off x="2502568" y="3613253"/>
                <a:ext cx="1478167" cy="58097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pic>
            <p:nvPicPr>
              <p:cNvPr id="8" name="Picture 7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643294" y="3724586"/>
                <a:ext cx="1571195" cy="447675"/>
              </a:xfrm>
              <a:prstGeom prst="rect">
                <a:avLst/>
              </a:prstGeom>
            </p:spPr>
          </p:pic>
          <p:cxnSp>
            <p:nvCxnSpPr>
              <p:cNvPr id="58" name="Straight Connector 57"/>
              <p:cNvCxnSpPr>
                <a:cxnSpLocks/>
              </p:cNvCxnSpPr>
              <p:nvPr/>
            </p:nvCxnSpPr>
            <p:spPr>
              <a:xfrm flipH="1" flipV="1">
                <a:off x="3980733" y="3623224"/>
                <a:ext cx="158130" cy="921275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1" name="Freeform: Shape 10"/>
              <p:cNvSpPr/>
              <p:nvPr/>
            </p:nvSpPr>
            <p:spPr>
              <a:xfrm>
                <a:off x="2475068" y="3245089"/>
                <a:ext cx="1876926" cy="1265034"/>
              </a:xfrm>
              <a:custGeom>
                <a:avLst/>
                <a:gdLst>
                  <a:gd name="connsiteX0" fmla="*/ 13750 w 1876926"/>
                  <a:gd name="connsiteY0" fmla="*/ 20625 h 1265034"/>
                  <a:gd name="connsiteX1" fmla="*/ 13750 w 1876926"/>
                  <a:gd name="connsiteY1" fmla="*/ 20625 h 1265034"/>
                  <a:gd name="connsiteX2" fmla="*/ 6875 w 1876926"/>
                  <a:gd name="connsiteY2" fmla="*/ 103128 h 1265034"/>
                  <a:gd name="connsiteX3" fmla="*/ 0 w 1876926"/>
                  <a:gd name="connsiteY3" fmla="*/ 123753 h 1265034"/>
                  <a:gd name="connsiteX4" fmla="*/ 6875 w 1876926"/>
                  <a:gd name="connsiteY4" fmla="*/ 240631 h 1265034"/>
                  <a:gd name="connsiteX5" fmla="*/ 20625 w 1876926"/>
                  <a:gd name="connsiteY5" fmla="*/ 323134 h 1265034"/>
                  <a:gd name="connsiteX6" fmla="*/ 27500 w 1876926"/>
                  <a:gd name="connsiteY6" fmla="*/ 343759 h 1265034"/>
                  <a:gd name="connsiteX7" fmla="*/ 34376 w 1876926"/>
                  <a:gd name="connsiteY7" fmla="*/ 385010 h 1265034"/>
                  <a:gd name="connsiteX8" fmla="*/ 48126 w 1876926"/>
                  <a:gd name="connsiteY8" fmla="*/ 405636 h 1265034"/>
                  <a:gd name="connsiteX9" fmla="*/ 55001 w 1876926"/>
                  <a:gd name="connsiteY9" fmla="*/ 419386 h 1265034"/>
                  <a:gd name="connsiteX10" fmla="*/ 1491915 w 1876926"/>
                  <a:gd name="connsiteY10" fmla="*/ 350634 h 1265034"/>
                  <a:gd name="connsiteX11" fmla="*/ 1677546 w 1876926"/>
                  <a:gd name="connsiteY11" fmla="*/ 1265034 h 1265034"/>
                  <a:gd name="connsiteX12" fmla="*/ 1876926 w 1876926"/>
                  <a:gd name="connsiteY12" fmla="*/ 1265034 h 1265034"/>
                  <a:gd name="connsiteX13" fmla="*/ 1670670 w 1876926"/>
                  <a:gd name="connsiteY13" fmla="*/ 0 h 1265034"/>
                  <a:gd name="connsiteX14" fmla="*/ 13750 w 1876926"/>
                  <a:gd name="connsiteY14" fmla="*/ 20625 h 12650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876926" h="1265034">
                    <a:moveTo>
                      <a:pt x="13750" y="20625"/>
                    </a:moveTo>
                    <a:lnTo>
                      <a:pt x="13750" y="20625"/>
                    </a:lnTo>
                    <a:cubicBezTo>
                      <a:pt x="11458" y="48126"/>
                      <a:pt x="10522" y="75774"/>
                      <a:pt x="6875" y="103128"/>
                    </a:cubicBezTo>
                    <a:cubicBezTo>
                      <a:pt x="5917" y="110311"/>
                      <a:pt x="0" y="116506"/>
                      <a:pt x="0" y="123753"/>
                    </a:cubicBezTo>
                    <a:cubicBezTo>
                      <a:pt x="0" y="162780"/>
                      <a:pt x="3634" y="201739"/>
                      <a:pt x="6875" y="240631"/>
                    </a:cubicBezTo>
                    <a:cubicBezTo>
                      <a:pt x="8330" y="258094"/>
                      <a:pt x="15672" y="303321"/>
                      <a:pt x="20625" y="323134"/>
                    </a:cubicBezTo>
                    <a:cubicBezTo>
                      <a:pt x="22383" y="330165"/>
                      <a:pt x="25928" y="336685"/>
                      <a:pt x="27500" y="343759"/>
                    </a:cubicBezTo>
                    <a:cubicBezTo>
                      <a:pt x="30524" y="357367"/>
                      <a:pt x="29968" y="371785"/>
                      <a:pt x="34376" y="385010"/>
                    </a:cubicBezTo>
                    <a:cubicBezTo>
                      <a:pt x="36989" y="392849"/>
                      <a:pt x="43875" y="398550"/>
                      <a:pt x="48126" y="405636"/>
                    </a:cubicBezTo>
                    <a:cubicBezTo>
                      <a:pt x="50762" y="410030"/>
                      <a:pt x="52709" y="414803"/>
                      <a:pt x="55001" y="419386"/>
                    </a:cubicBezTo>
                    <a:lnTo>
                      <a:pt x="1491915" y="350634"/>
                    </a:lnTo>
                    <a:lnTo>
                      <a:pt x="1677546" y="1265034"/>
                    </a:lnTo>
                    <a:lnTo>
                      <a:pt x="1876926" y="1265034"/>
                    </a:lnTo>
                    <a:lnTo>
                      <a:pt x="1670670" y="0"/>
                    </a:lnTo>
                    <a:lnTo>
                      <a:pt x="13750" y="20625"/>
                    </a:lnTo>
                    <a:close/>
                  </a:path>
                </a:pathLst>
              </a:cu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2">
                      <a:lumMod val="90000"/>
                    </a:schemeClr>
                  </a:solidFill>
                </a:endParaRPr>
              </a:p>
            </p:txBody>
          </p:sp>
          <p:cxnSp>
            <p:nvCxnSpPr>
              <p:cNvPr id="13" name="Straight Connector 12"/>
              <p:cNvCxnSpPr>
                <a:cxnSpLocks/>
                <a:stCxn id="11" idx="13"/>
                <a:endCxn id="11" idx="10"/>
              </p:cNvCxnSpPr>
              <p:nvPr/>
            </p:nvCxnSpPr>
            <p:spPr>
              <a:xfrm flipH="1">
                <a:off x="3966983" y="3245089"/>
                <a:ext cx="178755" cy="350634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/>
              <p:cNvCxnSpPr>
                <a:cxnSpLocks/>
                <a:stCxn id="11" idx="0"/>
              </p:cNvCxnSpPr>
              <p:nvPr/>
            </p:nvCxnSpPr>
            <p:spPr>
              <a:xfrm>
                <a:off x="2488818" y="3265714"/>
                <a:ext cx="65099" cy="1344889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489128" y="2639176"/>
              <a:ext cx="956022" cy="390525"/>
            </a:xfrm>
            <a:prstGeom prst="rect">
              <a:avLst/>
            </a:prstGeom>
          </p:spPr>
        </p:pic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353450" y="2742900"/>
              <a:ext cx="205479" cy="390525"/>
            </a:xfrm>
            <a:prstGeom prst="rect">
              <a:avLst/>
            </a:prstGeom>
          </p:spPr>
        </p:pic>
        <p:pic>
          <p:nvPicPr>
            <p:cNvPr id="75" name="Picture 7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815233" y="4082201"/>
              <a:ext cx="205479" cy="390525"/>
            </a:xfrm>
            <a:prstGeom prst="rect">
              <a:avLst/>
            </a:prstGeom>
          </p:spPr>
        </p:pic>
        <p:pic>
          <p:nvPicPr>
            <p:cNvPr id="78" name="Picture 7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020712" y="4277463"/>
              <a:ext cx="438867" cy="390525"/>
            </a:xfrm>
            <a:prstGeom prst="rect">
              <a:avLst/>
            </a:prstGeom>
          </p:spPr>
        </p:pic>
      </p:grpSp>
      <p:sp>
        <p:nvSpPr>
          <p:cNvPr id="21" name="TextBox 20"/>
          <p:cNvSpPr txBox="1"/>
          <p:nvPr/>
        </p:nvSpPr>
        <p:spPr>
          <a:xfrm rot="21342159">
            <a:off x="2606000" y="6405667"/>
            <a:ext cx="155690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South-East Exterior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532419" y="388479"/>
            <a:ext cx="162679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South-West Exterior</a:t>
            </a:r>
          </a:p>
        </p:txBody>
      </p:sp>
      <p:sp>
        <p:nvSpPr>
          <p:cNvPr id="23" name="TextBox 22"/>
          <p:cNvSpPr txBox="1"/>
          <p:nvPr/>
        </p:nvSpPr>
        <p:spPr>
          <a:xfrm rot="16382024">
            <a:off x="-311082" y="2769794"/>
            <a:ext cx="130403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South Chimney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459579" y="500367"/>
            <a:ext cx="8729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North-South Corner Exterior</a:t>
            </a:r>
          </a:p>
        </p:txBody>
      </p:sp>
      <p:sp>
        <p:nvSpPr>
          <p:cNvPr id="27" name="TextBox 26"/>
          <p:cNvSpPr txBox="1"/>
          <p:nvPr/>
        </p:nvSpPr>
        <p:spPr>
          <a:xfrm rot="21367495">
            <a:off x="4064752" y="5573933"/>
            <a:ext cx="152965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highlight>
                  <a:srgbClr val="FFFF00"/>
                </a:highlight>
              </a:rPr>
              <a:t>South-East Interior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615938" y="1212291"/>
            <a:ext cx="159954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South-West Interior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325470" y="2677388"/>
            <a:ext cx="1287532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Partition Wall</a:t>
            </a:r>
          </a:p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(1820 addition)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702886" y="3849023"/>
            <a:ext cx="94936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Bricked Pit</a:t>
            </a:r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7583332" y="1711922"/>
            <a:ext cx="1560668" cy="13750"/>
          </a:xfrm>
          <a:prstGeom prst="line">
            <a:avLst/>
          </a:prstGeom>
          <a:ln w="34925" cap="flat" cmpd="sng" algn="ctr">
            <a:solidFill>
              <a:schemeClr val="bg2">
                <a:lumMod val="90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 rot="15996018">
            <a:off x="1651494" y="3883504"/>
            <a:ext cx="130403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South Interior</a:t>
            </a:r>
          </a:p>
        </p:txBody>
      </p:sp>
      <p:sp>
        <p:nvSpPr>
          <p:cNvPr id="40" name="TextBox 39"/>
          <p:cNvSpPr txBox="1"/>
          <p:nvPr/>
        </p:nvSpPr>
        <p:spPr>
          <a:xfrm rot="15996018">
            <a:off x="1308550" y="1471757"/>
            <a:ext cx="130403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South Interior</a:t>
            </a:r>
          </a:p>
        </p:txBody>
      </p:sp>
      <p:sp>
        <p:nvSpPr>
          <p:cNvPr id="49" name="TextBox 48"/>
          <p:cNvSpPr txBox="1"/>
          <p:nvPr/>
        </p:nvSpPr>
        <p:spPr>
          <a:xfrm rot="4196628">
            <a:off x="6457427" y="1718898"/>
            <a:ext cx="130403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North Interior</a:t>
            </a:r>
          </a:p>
        </p:txBody>
      </p:sp>
      <p:pic>
        <p:nvPicPr>
          <p:cNvPr id="55" name="Picture 5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7869" y="88316"/>
            <a:ext cx="1120369" cy="1708447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777574" y="1393061"/>
            <a:ext cx="87298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South Exterior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6183233" y="2640596"/>
            <a:ext cx="1287532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Partition Wall</a:t>
            </a:r>
          </a:p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(1820 addition)</a:t>
            </a:r>
          </a:p>
        </p:txBody>
      </p:sp>
      <p:sp>
        <p:nvSpPr>
          <p:cNvPr id="72" name="Rectangle 71"/>
          <p:cNvSpPr/>
          <p:nvPr/>
        </p:nvSpPr>
        <p:spPr>
          <a:xfrm>
            <a:off x="-1011294" y="99368"/>
            <a:ext cx="5943718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opperplate Gothic Bold" panose="020E0705020206020404" pitchFamily="34" charset="0"/>
              </a:rPr>
              <a:t>English Bond</a:t>
            </a:r>
            <a:endParaRPr lang="en-US" sz="28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Copperplate Gothic Bold" panose="020E0705020206020404" pitchFamily="34" charset="0"/>
            </a:endParaRPr>
          </a:p>
        </p:txBody>
      </p:sp>
      <p:pic>
        <p:nvPicPr>
          <p:cNvPr id="42" name="Picture 4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2110" y="-4533"/>
            <a:ext cx="3985763" cy="54983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217" y="635916"/>
            <a:ext cx="3922490" cy="58610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33780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634031" y="-366868"/>
            <a:ext cx="7820097" cy="6687195"/>
            <a:chOff x="629509" y="-313897"/>
            <a:chExt cx="7820097" cy="6687195"/>
          </a:xfrm>
        </p:grpSpPr>
        <p:grpSp>
          <p:nvGrpSpPr>
            <p:cNvPr id="16" name="Group 15"/>
            <p:cNvGrpSpPr/>
            <p:nvPr/>
          </p:nvGrpSpPr>
          <p:grpSpPr>
            <a:xfrm>
              <a:off x="629509" y="-313897"/>
              <a:ext cx="7820097" cy="6687195"/>
              <a:chOff x="629509" y="-313897"/>
              <a:chExt cx="7820097" cy="6687195"/>
            </a:xfrm>
          </p:grpSpPr>
          <p:grpSp>
            <p:nvGrpSpPr>
              <p:cNvPr id="77" name="Group 76"/>
              <p:cNvGrpSpPr/>
              <p:nvPr/>
            </p:nvGrpSpPr>
            <p:grpSpPr>
              <a:xfrm>
                <a:off x="629509" y="-313897"/>
                <a:ext cx="7820097" cy="6687195"/>
                <a:chOff x="341354" y="118004"/>
                <a:chExt cx="8422075" cy="6648556"/>
              </a:xfrm>
              <a:scene3d>
                <a:camera prst="perspectiveRight" fov="2700000">
                  <a:rot lat="19369340" lon="20606582" rev="680601"/>
                </a:camera>
                <a:lightRig rig="threePt" dir="t"/>
              </a:scene3d>
            </p:grpSpPr>
            <p:pic>
              <p:nvPicPr>
                <p:cNvPr id="26" name="Picture 25"/>
                <p:cNvPicPr>
                  <a:picLocks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 rot="10800000">
                  <a:off x="341354" y="118004"/>
                  <a:ext cx="8422075" cy="6648556"/>
                </a:xfrm>
                <a:prstGeom prst="rect">
                  <a:avLst/>
                </a:prstGeom>
                <a:sp3d prstMaterial="flat">
                  <a:bevelT w="152400" h="508000" prst="softRound"/>
                </a:sp3d>
              </p:spPr>
            </p:pic>
            <p:sp>
              <p:nvSpPr>
                <p:cNvPr id="61" name="Rectangle 60"/>
                <p:cNvSpPr/>
                <p:nvPr/>
              </p:nvSpPr>
              <p:spPr>
                <a:xfrm>
                  <a:off x="1968370" y="3788231"/>
                  <a:ext cx="188219" cy="298348"/>
                </a:xfrm>
                <a:prstGeom prst="rect">
                  <a:avLst/>
                </a:prstGeom>
                <a:sp3d prstMaterial="flat">
                  <a:bevelT w="152400" h="508000" prst="softRound"/>
                </a:sp3d>
              </p:spPr>
              <p:txBody>
                <a:bodyPr wrap="square">
                  <a:spAutoFit/>
                </a:bodyPr>
                <a:lstStyle/>
                <a:p>
                  <a:pPr algn="ctr"/>
                  <a:endParaRPr lang="en-US" sz="1350" b="1" dirty="0">
                    <a:solidFill>
                      <a:schemeClr val="bg2">
                        <a:lumMod val="90000"/>
                      </a:schemeClr>
                    </a:solidFill>
                    <a:highlight>
                      <a:srgbClr val="000080"/>
                    </a:highlight>
                  </a:endParaRPr>
                </a:p>
              </p:txBody>
            </p:sp>
            <p:sp>
              <p:nvSpPr>
                <p:cNvPr id="65" name="Rectangle 64"/>
                <p:cNvSpPr/>
                <p:nvPr/>
              </p:nvSpPr>
              <p:spPr>
                <a:xfrm>
                  <a:off x="2916031" y="3511231"/>
                  <a:ext cx="188219" cy="298348"/>
                </a:xfrm>
                <a:prstGeom prst="rect">
                  <a:avLst/>
                </a:prstGeom>
                <a:sp3d prstMaterial="flat">
                  <a:bevelT w="152400" h="508000" prst="softRound"/>
                </a:sp3d>
              </p:spPr>
              <p:txBody>
                <a:bodyPr wrap="square">
                  <a:spAutoFit/>
                </a:bodyPr>
                <a:lstStyle/>
                <a:p>
                  <a:pPr algn="ctr"/>
                  <a:endParaRPr lang="en-US" sz="1350" b="1" dirty="0">
                    <a:solidFill>
                      <a:schemeClr val="bg2">
                        <a:lumMod val="90000"/>
                      </a:schemeClr>
                    </a:solidFill>
                    <a:highlight>
                      <a:srgbClr val="000080"/>
                    </a:highlight>
                  </a:endParaRPr>
                </a:p>
              </p:txBody>
            </p:sp>
            <p:sp>
              <p:nvSpPr>
                <p:cNvPr id="66" name="Rectangle 65"/>
                <p:cNvSpPr/>
                <p:nvPr/>
              </p:nvSpPr>
              <p:spPr>
                <a:xfrm>
                  <a:off x="3464023" y="3511231"/>
                  <a:ext cx="173971" cy="298348"/>
                </a:xfrm>
                <a:prstGeom prst="rect">
                  <a:avLst/>
                </a:prstGeom>
                <a:sp3d prstMaterial="flat">
                  <a:bevelT w="152400" h="508000" prst="softRound"/>
                </a:sp3d>
              </p:spPr>
              <p:txBody>
                <a:bodyPr wrap="square">
                  <a:spAutoFit/>
                </a:bodyPr>
                <a:lstStyle/>
                <a:p>
                  <a:pPr algn="ctr"/>
                  <a:endParaRPr lang="en-US" sz="1350" b="1" dirty="0">
                    <a:solidFill>
                      <a:schemeClr val="bg2">
                        <a:lumMod val="90000"/>
                      </a:schemeClr>
                    </a:solidFill>
                    <a:highlight>
                      <a:srgbClr val="000080"/>
                    </a:highlight>
                  </a:endParaRPr>
                </a:p>
              </p:txBody>
            </p:sp>
            <p:sp>
              <p:nvSpPr>
                <p:cNvPr id="71" name="Rectangle 70"/>
                <p:cNvSpPr/>
                <p:nvPr/>
              </p:nvSpPr>
              <p:spPr>
                <a:xfrm>
                  <a:off x="5091034" y="2454427"/>
                  <a:ext cx="198951" cy="298348"/>
                </a:xfrm>
                <a:prstGeom prst="rect">
                  <a:avLst/>
                </a:prstGeom>
                <a:sp3d prstMaterial="flat">
                  <a:bevelT w="152400" h="508000" prst="softRound"/>
                </a:sp3d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1350" b="1" dirty="0">
                    <a:solidFill>
                      <a:schemeClr val="bg2">
                        <a:lumMod val="90000"/>
                      </a:schemeClr>
                    </a:solidFill>
                    <a:highlight>
                      <a:srgbClr val="000080"/>
                    </a:highlight>
                  </a:endParaRPr>
                </a:p>
              </p:txBody>
            </p:sp>
          </p:grpSp>
          <p:cxnSp>
            <p:nvCxnSpPr>
              <p:cNvPr id="3" name="Straight Connector 2"/>
              <p:cNvCxnSpPr>
                <a:cxnSpLocks/>
              </p:cNvCxnSpPr>
              <p:nvPr/>
            </p:nvCxnSpPr>
            <p:spPr>
              <a:xfrm flipH="1">
                <a:off x="3980734" y="3217588"/>
                <a:ext cx="158129" cy="405636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/>
              <p:cNvCxnSpPr>
                <a:cxnSpLocks/>
              </p:cNvCxnSpPr>
              <p:nvPr/>
            </p:nvCxnSpPr>
            <p:spPr>
              <a:xfrm flipH="1">
                <a:off x="2502568" y="3613253"/>
                <a:ext cx="1478167" cy="58097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pic>
            <p:nvPicPr>
              <p:cNvPr id="8" name="Picture 7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643294" y="3724586"/>
                <a:ext cx="1571195" cy="447675"/>
              </a:xfrm>
              <a:prstGeom prst="rect">
                <a:avLst/>
              </a:prstGeom>
            </p:spPr>
          </p:pic>
          <p:cxnSp>
            <p:nvCxnSpPr>
              <p:cNvPr id="58" name="Straight Connector 57"/>
              <p:cNvCxnSpPr>
                <a:cxnSpLocks/>
              </p:cNvCxnSpPr>
              <p:nvPr/>
            </p:nvCxnSpPr>
            <p:spPr>
              <a:xfrm flipH="1" flipV="1">
                <a:off x="3980733" y="3623224"/>
                <a:ext cx="158130" cy="921275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1" name="Freeform: Shape 10"/>
              <p:cNvSpPr/>
              <p:nvPr/>
            </p:nvSpPr>
            <p:spPr>
              <a:xfrm>
                <a:off x="2475068" y="3245089"/>
                <a:ext cx="1876926" cy="1265034"/>
              </a:xfrm>
              <a:custGeom>
                <a:avLst/>
                <a:gdLst>
                  <a:gd name="connsiteX0" fmla="*/ 13750 w 1876926"/>
                  <a:gd name="connsiteY0" fmla="*/ 20625 h 1265034"/>
                  <a:gd name="connsiteX1" fmla="*/ 13750 w 1876926"/>
                  <a:gd name="connsiteY1" fmla="*/ 20625 h 1265034"/>
                  <a:gd name="connsiteX2" fmla="*/ 6875 w 1876926"/>
                  <a:gd name="connsiteY2" fmla="*/ 103128 h 1265034"/>
                  <a:gd name="connsiteX3" fmla="*/ 0 w 1876926"/>
                  <a:gd name="connsiteY3" fmla="*/ 123753 h 1265034"/>
                  <a:gd name="connsiteX4" fmla="*/ 6875 w 1876926"/>
                  <a:gd name="connsiteY4" fmla="*/ 240631 h 1265034"/>
                  <a:gd name="connsiteX5" fmla="*/ 20625 w 1876926"/>
                  <a:gd name="connsiteY5" fmla="*/ 323134 h 1265034"/>
                  <a:gd name="connsiteX6" fmla="*/ 27500 w 1876926"/>
                  <a:gd name="connsiteY6" fmla="*/ 343759 h 1265034"/>
                  <a:gd name="connsiteX7" fmla="*/ 34376 w 1876926"/>
                  <a:gd name="connsiteY7" fmla="*/ 385010 h 1265034"/>
                  <a:gd name="connsiteX8" fmla="*/ 48126 w 1876926"/>
                  <a:gd name="connsiteY8" fmla="*/ 405636 h 1265034"/>
                  <a:gd name="connsiteX9" fmla="*/ 55001 w 1876926"/>
                  <a:gd name="connsiteY9" fmla="*/ 419386 h 1265034"/>
                  <a:gd name="connsiteX10" fmla="*/ 1491915 w 1876926"/>
                  <a:gd name="connsiteY10" fmla="*/ 350634 h 1265034"/>
                  <a:gd name="connsiteX11" fmla="*/ 1677546 w 1876926"/>
                  <a:gd name="connsiteY11" fmla="*/ 1265034 h 1265034"/>
                  <a:gd name="connsiteX12" fmla="*/ 1876926 w 1876926"/>
                  <a:gd name="connsiteY12" fmla="*/ 1265034 h 1265034"/>
                  <a:gd name="connsiteX13" fmla="*/ 1670670 w 1876926"/>
                  <a:gd name="connsiteY13" fmla="*/ 0 h 1265034"/>
                  <a:gd name="connsiteX14" fmla="*/ 13750 w 1876926"/>
                  <a:gd name="connsiteY14" fmla="*/ 20625 h 12650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876926" h="1265034">
                    <a:moveTo>
                      <a:pt x="13750" y="20625"/>
                    </a:moveTo>
                    <a:lnTo>
                      <a:pt x="13750" y="20625"/>
                    </a:lnTo>
                    <a:cubicBezTo>
                      <a:pt x="11458" y="48126"/>
                      <a:pt x="10522" y="75774"/>
                      <a:pt x="6875" y="103128"/>
                    </a:cubicBezTo>
                    <a:cubicBezTo>
                      <a:pt x="5917" y="110311"/>
                      <a:pt x="0" y="116506"/>
                      <a:pt x="0" y="123753"/>
                    </a:cubicBezTo>
                    <a:cubicBezTo>
                      <a:pt x="0" y="162780"/>
                      <a:pt x="3634" y="201739"/>
                      <a:pt x="6875" y="240631"/>
                    </a:cubicBezTo>
                    <a:cubicBezTo>
                      <a:pt x="8330" y="258094"/>
                      <a:pt x="15672" y="303321"/>
                      <a:pt x="20625" y="323134"/>
                    </a:cubicBezTo>
                    <a:cubicBezTo>
                      <a:pt x="22383" y="330165"/>
                      <a:pt x="25928" y="336685"/>
                      <a:pt x="27500" y="343759"/>
                    </a:cubicBezTo>
                    <a:cubicBezTo>
                      <a:pt x="30524" y="357367"/>
                      <a:pt x="29968" y="371785"/>
                      <a:pt x="34376" y="385010"/>
                    </a:cubicBezTo>
                    <a:cubicBezTo>
                      <a:pt x="36989" y="392849"/>
                      <a:pt x="43875" y="398550"/>
                      <a:pt x="48126" y="405636"/>
                    </a:cubicBezTo>
                    <a:cubicBezTo>
                      <a:pt x="50762" y="410030"/>
                      <a:pt x="52709" y="414803"/>
                      <a:pt x="55001" y="419386"/>
                    </a:cubicBezTo>
                    <a:lnTo>
                      <a:pt x="1491915" y="350634"/>
                    </a:lnTo>
                    <a:lnTo>
                      <a:pt x="1677546" y="1265034"/>
                    </a:lnTo>
                    <a:lnTo>
                      <a:pt x="1876926" y="1265034"/>
                    </a:lnTo>
                    <a:lnTo>
                      <a:pt x="1670670" y="0"/>
                    </a:lnTo>
                    <a:lnTo>
                      <a:pt x="13750" y="20625"/>
                    </a:lnTo>
                    <a:close/>
                  </a:path>
                </a:pathLst>
              </a:cu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2">
                      <a:lumMod val="90000"/>
                    </a:schemeClr>
                  </a:solidFill>
                </a:endParaRPr>
              </a:p>
            </p:txBody>
          </p:sp>
          <p:cxnSp>
            <p:nvCxnSpPr>
              <p:cNvPr id="13" name="Straight Connector 12"/>
              <p:cNvCxnSpPr>
                <a:cxnSpLocks/>
                <a:stCxn id="11" idx="13"/>
                <a:endCxn id="11" idx="10"/>
              </p:cNvCxnSpPr>
              <p:nvPr/>
            </p:nvCxnSpPr>
            <p:spPr>
              <a:xfrm flipH="1">
                <a:off x="3966983" y="3245089"/>
                <a:ext cx="178755" cy="350634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/>
              <p:cNvCxnSpPr>
                <a:cxnSpLocks/>
                <a:stCxn id="11" idx="0"/>
              </p:cNvCxnSpPr>
              <p:nvPr/>
            </p:nvCxnSpPr>
            <p:spPr>
              <a:xfrm>
                <a:off x="2488818" y="3265714"/>
                <a:ext cx="65099" cy="1344889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489128" y="2639176"/>
              <a:ext cx="956022" cy="390525"/>
            </a:xfrm>
            <a:prstGeom prst="rect">
              <a:avLst/>
            </a:prstGeom>
          </p:spPr>
        </p:pic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353450" y="2742900"/>
              <a:ext cx="205479" cy="390525"/>
            </a:xfrm>
            <a:prstGeom prst="rect">
              <a:avLst/>
            </a:prstGeom>
          </p:spPr>
        </p:pic>
        <p:pic>
          <p:nvPicPr>
            <p:cNvPr id="75" name="Picture 7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815233" y="4082201"/>
              <a:ext cx="205479" cy="390525"/>
            </a:xfrm>
            <a:prstGeom prst="rect">
              <a:avLst/>
            </a:prstGeom>
          </p:spPr>
        </p:pic>
        <p:pic>
          <p:nvPicPr>
            <p:cNvPr id="78" name="Picture 7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020712" y="4277463"/>
              <a:ext cx="438867" cy="390525"/>
            </a:xfrm>
            <a:prstGeom prst="rect">
              <a:avLst/>
            </a:prstGeom>
          </p:spPr>
        </p:pic>
      </p:grpSp>
      <p:sp>
        <p:nvSpPr>
          <p:cNvPr id="21" name="TextBox 20"/>
          <p:cNvSpPr txBox="1"/>
          <p:nvPr/>
        </p:nvSpPr>
        <p:spPr>
          <a:xfrm rot="21342159">
            <a:off x="2606000" y="6405667"/>
            <a:ext cx="155690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South-East Exterior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532419" y="388479"/>
            <a:ext cx="162679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South-West Exterior</a:t>
            </a:r>
          </a:p>
        </p:txBody>
      </p:sp>
      <p:sp>
        <p:nvSpPr>
          <p:cNvPr id="23" name="TextBox 22"/>
          <p:cNvSpPr txBox="1"/>
          <p:nvPr/>
        </p:nvSpPr>
        <p:spPr>
          <a:xfrm rot="16382024">
            <a:off x="-311082" y="2769794"/>
            <a:ext cx="130403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South Chimney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459579" y="500367"/>
            <a:ext cx="8729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North-South Corner Exterior</a:t>
            </a:r>
          </a:p>
        </p:txBody>
      </p:sp>
      <p:sp>
        <p:nvSpPr>
          <p:cNvPr id="27" name="TextBox 26"/>
          <p:cNvSpPr txBox="1"/>
          <p:nvPr/>
        </p:nvSpPr>
        <p:spPr>
          <a:xfrm rot="21367495">
            <a:off x="4064752" y="5573933"/>
            <a:ext cx="152965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South-East Interior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615938" y="1212291"/>
            <a:ext cx="159954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South-West Interior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325470" y="2677388"/>
            <a:ext cx="1287532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Partition Wall</a:t>
            </a:r>
          </a:p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(1820 addition)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702886" y="3849023"/>
            <a:ext cx="94936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Bricked Pit</a:t>
            </a:r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7583332" y="1711922"/>
            <a:ext cx="1560668" cy="13750"/>
          </a:xfrm>
          <a:prstGeom prst="line">
            <a:avLst/>
          </a:prstGeom>
          <a:ln w="34925" cap="flat" cmpd="sng" algn="ctr">
            <a:solidFill>
              <a:schemeClr val="bg2">
                <a:lumMod val="90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 rot="15996018">
            <a:off x="1651494" y="3883504"/>
            <a:ext cx="130403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>
                <a:highlight>
                  <a:srgbClr val="FFFF00"/>
                </a:highlight>
              </a:rPr>
              <a:t>South Interior</a:t>
            </a:r>
          </a:p>
        </p:txBody>
      </p:sp>
      <p:sp>
        <p:nvSpPr>
          <p:cNvPr id="40" name="TextBox 39"/>
          <p:cNvSpPr txBox="1"/>
          <p:nvPr/>
        </p:nvSpPr>
        <p:spPr>
          <a:xfrm rot="15996018">
            <a:off x="1308550" y="1471757"/>
            <a:ext cx="130403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South Interior</a:t>
            </a:r>
          </a:p>
        </p:txBody>
      </p:sp>
      <p:sp>
        <p:nvSpPr>
          <p:cNvPr id="49" name="TextBox 48"/>
          <p:cNvSpPr txBox="1"/>
          <p:nvPr/>
        </p:nvSpPr>
        <p:spPr>
          <a:xfrm rot="4196628">
            <a:off x="6457427" y="1718898"/>
            <a:ext cx="130403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North Interior</a:t>
            </a:r>
          </a:p>
        </p:txBody>
      </p:sp>
      <p:pic>
        <p:nvPicPr>
          <p:cNvPr id="55" name="Picture 5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7869" y="88316"/>
            <a:ext cx="1120369" cy="1708447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777574" y="1393061"/>
            <a:ext cx="87298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South Exterior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6183233" y="2640596"/>
            <a:ext cx="1287532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Partition Wall</a:t>
            </a:r>
          </a:p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(1820 addition)</a:t>
            </a:r>
          </a:p>
        </p:txBody>
      </p:sp>
      <p:sp>
        <p:nvSpPr>
          <p:cNvPr id="72" name="Rectangle 71"/>
          <p:cNvSpPr/>
          <p:nvPr/>
        </p:nvSpPr>
        <p:spPr>
          <a:xfrm>
            <a:off x="5137557" y="85770"/>
            <a:ext cx="421422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opperplate Gothic Bold" panose="020E0705020206020404" pitchFamily="34" charset="0"/>
              </a:rPr>
              <a:t>English Bond</a:t>
            </a:r>
            <a:endParaRPr lang="en-US" sz="28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Copperplate Gothic Bold" panose="020E0705020206020404" pitchFamily="34" charset="0"/>
            </a:endParaRPr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60282" y="1274327"/>
            <a:ext cx="5303560" cy="54090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623" y="70146"/>
            <a:ext cx="3519515" cy="33876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04312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634031" y="-366868"/>
            <a:ext cx="7820097" cy="6687195"/>
            <a:chOff x="629509" y="-313897"/>
            <a:chExt cx="7820097" cy="6687195"/>
          </a:xfrm>
        </p:grpSpPr>
        <p:grpSp>
          <p:nvGrpSpPr>
            <p:cNvPr id="16" name="Group 15"/>
            <p:cNvGrpSpPr/>
            <p:nvPr/>
          </p:nvGrpSpPr>
          <p:grpSpPr>
            <a:xfrm>
              <a:off x="629509" y="-313897"/>
              <a:ext cx="7820097" cy="6687195"/>
              <a:chOff x="629509" y="-313897"/>
              <a:chExt cx="7820097" cy="6687195"/>
            </a:xfrm>
          </p:grpSpPr>
          <p:grpSp>
            <p:nvGrpSpPr>
              <p:cNvPr id="77" name="Group 76"/>
              <p:cNvGrpSpPr/>
              <p:nvPr/>
            </p:nvGrpSpPr>
            <p:grpSpPr>
              <a:xfrm>
                <a:off x="629509" y="-313897"/>
                <a:ext cx="7820097" cy="6687195"/>
                <a:chOff x="341354" y="118004"/>
                <a:chExt cx="8422075" cy="6648556"/>
              </a:xfrm>
              <a:scene3d>
                <a:camera prst="perspectiveRight" fov="2700000">
                  <a:rot lat="19369340" lon="20606582" rev="680601"/>
                </a:camera>
                <a:lightRig rig="threePt" dir="t"/>
              </a:scene3d>
            </p:grpSpPr>
            <p:pic>
              <p:nvPicPr>
                <p:cNvPr id="26" name="Picture 25"/>
                <p:cNvPicPr>
                  <a:picLocks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 rot="10800000">
                  <a:off x="341354" y="118004"/>
                  <a:ext cx="8422075" cy="6648556"/>
                </a:xfrm>
                <a:prstGeom prst="rect">
                  <a:avLst/>
                </a:prstGeom>
                <a:sp3d prstMaterial="flat">
                  <a:bevelT w="152400" h="508000" prst="softRound"/>
                </a:sp3d>
              </p:spPr>
            </p:pic>
            <p:sp>
              <p:nvSpPr>
                <p:cNvPr id="61" name="Rectangle 60"/>
                <p:cNvSpPr/>
                <p:nvPr/>
              </p:nvSpPr>
              <p:spPr>
                <a:xfrm>
                  <a:off x="1968370" y="3788231"/>
                  <a:ext cx="188219" cy="298348"/>
                </a:xfrm>
                <a:prstGeom prst="rect">
                  <a:avLst/>
                </a:prstGeom>
                <a:sp3d prstMaterial="flat">
                  <a:bevelT w="152400" h="508000" prst="softRound"/>
                </a:sp3d>
              </p:spPr>
              <p:txBody>
                <a:bodyPr wrap="square">
                  <a:spAutoFit/>
                </a:bodyPr>
                <a:lstStyle/>
                <a:p>
                  <a:pPr algn="ctr"/>
                  <a:endParaRPr lang="en-US" sz="1350" b="1" dirty="0">
                    <a:solidFill>
                      <a:schemeClr val="bg2">
                        <a:lumMod val="90000"/>
                      </a:schemeClr>
                    </a:solidFill>
                    <a:highlight>
                      <a:srgbClr val="000080"/>
                    </a:highlight>
                  </a:endParaRPr>
                </a:p>
              </p:txBody>
            </p:sp>
            <p:sp>
              <p:nvSpPr>
                <p:cNvPr id="65" name="Rectangle 64"/>
                <p:cNvSpPr/>
                <p:nvPr/>
              </p:nvSpPr>
              <p:spPr>
                <a:xfrm>
                  <a:off x="2916031" y="3511231"/>
                  <a:ext cx="188219" cy="298348"/>
                </a:xfrm>
                <a:prstGeom prst="rect">
                  <a:avLst/>
                </a:prstGeom>
                <a:sp3d prstMaterial="flat">
                  <a:bevelT w="152400" h="508000" prst="softRound"/>
                </a:sp3d>
              </p:spPr>
              <p:txBody>
                <a:bodyPr wrap="square">
                  <a:spAutoFit/>
                </a:bodyPr>
                <a:lstStyle/>
                <a:p>
                  <a:pPr algn="ctr"/>
                  <a:endParaRPr lang="en-US" sz="1350" b="1" dirty="0">
                    <a:solidFill>
                      <a:schemeClr val="bg2">
                        <a:lumMod val="90000"/>
                      </a:schemeClr>
                    </a:solidFill>
                    <a:highlight>
                      <a:srgbClr val="000080"/>
                    </a:highlight>
                  </a:endParaRPr>
                </a:p>
              </p:txBody>
            </p:sp>
            <p:sp>
              <p:nvSpPr>
                <p:cNvPr id="66" name="Rectangle 65"/>
                <p:cNvSpPr/>
                <p:nvPr/>
              </p:nvSpPr>
              <p:spPr>
                <a:xfrm>
                  <a:off x="3464023" y="3511231"/>
                  <a:ext cx="173971" cy="298348"/>
                </a:xfrm>
                <a:prstGeom prst="rect">
                  <a:avLst/>
                </a:prstGeom>
                <a:sp3d prstMaterial="flat">
                  <a:bevelT w="152400" h="508000" prst="softRound"/>
                </a:sp3d>
              </p:spPr>
              <p:txBody>
                <a:bodyPr wrap="square">
                  <a:spAutoFit/>
                </a:bodyPr>
                <a:lstStyle/>
                <a:p>
                  <a:pPr algn="ctr"/>
                  <a:endParaRPr lang="en-US" sz="1350" b="1" dirty="0">
                    <a:solidFill>
                      <a:schemeClr val="bg2">
                        <a:lumMod val="90000"/>
                      </a:schemeClr>
                    </a:solidFill>
                    <a:highlight>
                      <a:srgbClr val="000080"/>
                    </a:highlight>
                  </a:endParaRPr>
                </a:p>
              </p:txBody>
            </p:sp>
            <p:sp>
              <p:nvSpPr>
                <p:cNvPr id="71" name="Rectangle 70"/>
                <p:cNvSpPr/>
                <p:nvPr/>
              </p:nvSpPr>
              <p:spPr>
                <a:xfrm>
                  <a:off x="5091034" y="2454427"/>
                  <a:ext cx="198951" cy="298348"/>
                </a:xfrm>
                <a:prstGeom prst="rect">
                  <a:avLst/>
                </a:prstGeom>
                <a:sp3d prstMaterial="flat">
                  <a:bevelT w="152400" h="508000" prst="softRound"/>
                </a:sp3d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1350" b="1" dirty="0">
                    <a:solidFill>
                      <a:schemeClr val="bg2">
                        <a:lumMod val="90000"/>
                      </a:schemeClr>
                    </a:solidFill>
                    <a:highlight>
                      <a:srgbClr val="000080"/>
                    </a:highlight>
                  </a:endParaRPr>
                </a:p>
              </p:txBody>
            </p:sp>
          </p:grpSp>
          <p:cxnSp>
            <p:nvCxnSpPr>
              <p:cNvPr id="3" name="Straight Connector 2"/>
              <p:cNvCxnSpPr>
                <a:cxnSpLocks/>
              </p:cNvCxnSpPr>
              <p:nvPr/>
            </p:nvCxnSpPr>
            <p:spPr>
              <a:xfrm flipH="1">
                <a:off x="3980734" y="3217588"/>
                <a:ext cx="158129" cy="405636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/>
              <p:cNvCxnSpPr>
                <a:cxnSpLocks/>
              </p:cNvCxnSpPr>
              <p:nvPr/>
            </p:nvCxnSpPr>
            <p:spPr>
              <a:xfrm flipH="1">
                <a:off x="2502568" y="3613253"/>
                <a:ext cx="1478167" cy="58097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pic>
            <p:nvPicPr>
              <p:cNvPr id="8" name="Picture 7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643294" y="3724586"/>
                <a:ext cx="1571195" cy="447675"/>
              </a:xfrm>
              <a:prstGeom prst="rect">
                <a:avLst/>
              </a:prstGeom>
            </p:spPr>
          </p:pic>
          <p:cxnSp>
            <p:nvCxnSpPr>
              <p:cNvPr id="58" name="Straight Connector 57"/>
              <p:cNvCxnSpPr>
                <a:cxnSpLocks/>
              </p:cNvCxnSpPr>
              <p:nvPr/>
            </p:nvCxnSpPr>
            <p:spPr>
              <a:xfrm flipH="1" flipV="1">
                <a:off x="3980733" y="3623224"/>
                <a:ext cx="158130" cy="921275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1" name="Freeform: Shape 10"/>
              <p:cNvSpPr/>
              <p:nvPr/>
            </p:nvSpPr>
            <p:spPr>
              <a:xfrm>
                <a:off x="2475068" y="3245089"/>
                <a:ext cx="1876926" cy="1265034"/>
              </a:xfrm>
              <a:custGeom>
                <a:avLst/>
                <a:gdLst>
                  <a:gd name="connsiteX0" fmla="*/ 13750 w 1876926"/>
                  <a:gd name="connsiteY0" fmla="*/ 20625 h 1265034"/>
                  <a:gd name="connsiteX1" fmla="*/ 13750 w 1876926"/>
                  <a:gd name="connsiteY1" fmla="*/ 20625 h 1265034"/>
                  <a:gd name="connsiteX2" fmla="*/ 6875 w 1876926"/>
                  <a:gd name="connsiteY2" fmla="*/ 103128 h 1265034"/>
                  <a:gd name="connsiteX3" fmla="*/ 0 w 1876926"/>
                  <a:gd name="connsiteY3" fmla="*/ 123753 h 1265034"/>
                  <a:gd name="connsiteX4" fmla="*/ 6875 w 1876926"/>
                  <a:gd name="connsiteY4" fmla="*/ 240631 h 1265034"/>
                  <a:gd name="connsiteX5" fmla="*/ 20625 w 1876926"/>
                  <a:gd name="connsiteY5" fmla="*/ 323134 h 1265034"/>
                  <a:gd name="connsiteX6" fmla="*/ 27500 w 1876926"/>
                  <a:gd name="connsiteY6" fmla="*/ 343759 h 1265034"/>
                  <a:gd name="connsiteX7" fmla="*/ 34376 w 1876926"/>
                  <a:gd name="connsiteY7" fmla="*/ 385010 h 1265034"/>
                  <a:gd name="connsiteX8" fmla="*/ 48126 w 1876926"/>
                  <a:gd name="connsiteY8" fmla="*/ 405636 h 1265034"/>
                  <a:gd name="connsiteX9" fmla="*/ 55001 w 1876926"/>
                  <a:gd name="connsiteY9" fmla="*/ 419386 h 1265034"/>
                  <a:gd name="connsiteX10" fmla="*/ 1491915 w 1876926"/>
                  <a:gd name="connsiteY10" fmla="*/ 350634 h 1265034"/>
                  <a:gd name="connsiteX11" fmla="*/ 1677546 w 1876926"/>
                  <a:gd name="connsiteY11" fmla="*/ 1265034 h 1265034"/>
                  <a:gd name="connsiteX12" fmla="*/ 1876926 w 1876926"/>
                  <a:gd name="connsiteY12" fmla="*/ 1265034 h 1265034"/>
                  <a:gd name="connsiteX13" fmla="*/ 1670670 w 1876926"/>
                  <a:gd name="connsiteY13" fmla="*/ 0 h 1265034"/>
                  <a:gd name="connsiteX14" fmla="*/ 13750 w 1876926"/>
                  <a:gd name="connsiteY14" fmla="*/ 20625 h 12650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876926" h="1265034">
                    <a:moveTo>
                      <a:pt x="13750" y="20625"/>
                    </a:moveTo>
                    <a:lnTo>
                      <a:pt x="13750" y="20625"/>
                    </a:lnTo>
                    <a:cubicBezTo>
                      <a:pt x="11458" y="48126"/>
                      <a:pt x="10522" y="75774"/>
                      <a:pt x="6875" y="103128"/>
                    </a:cubicBezTo>
                    <a:cubicBezTo>
                      <a:pt x="5917" y="110311"/>
                      <a:pt x="0" y="116506"/>
                      <a:pt x="0" y="123753"/>
                    </a:cubicBezTo>
                    <a:cubicBezTo>
                      <a:pt x="0" y="162780"/>
                      <a:pt x="3634" y="201739"/>
                      <a:pt x="6875" y="240631"/>
                    </a:cubicBezTo>
                    <a:cubicBezTo>
                      <a:pt x="8330" y="258094"/>
                      <a:pt x="15672" y="303321"/>
                      <a:pt x="20625" y="323134"/>
                    </a:cubicBezTo>
                    <a:cubicBezTo>
                      <a:pt x="22383" y="330165"/>
                      <a:pt x="25928" y="336685"/>
                      <a:pt x="27500" y="343759"/>
                    </a:cubicBezTo>
                    <a:cubicBezTo>
                      <a:pt x="30524" y="357367"/>
                      <a:pt x="29968" y="371785"/>
                      <a:pt x="34376" y="385010"/>
                    </a:cubicBezTo>
                    <a:cubicBezTo>
                      <a:pt x="36989" y="392849"/>
                      <a:pt x="43875" y="398550"/>
                      <a:pt x="48126" y="405636"/>
                    </a:cubicBezTo>
                    <a:cubicBezTo>
                      <a:pt x="50762" y="410030"/>
                      <a:pt x="52709" y="414803"/>
                      <a:pt x="55001" y="419386"/>
                    </a:cubicBezTo>
                    <a:lnTo>
                      <a:pt x="1491915" y="350634"/>
                    </a:lnTo>
                    <a:lnTo>
                      <a:pt x="1677546" y="1265034"/>
                    </a:lnTo>
                    <a:lnTo>
                      <a:pt x="1876926" y="1265034"/>
                    </a:lnTo>
                    <a:lnTo>
                      <a:pt x="1670670" y="0"/>
                    </a:lnTo>
                    <a:lnTo>
                      <a:pt x="13750" y="20625"/>
                    </a:lnTo>
                    <a:close/>
                  </a:path>
                </a:pathLst>
              </a:cu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2">
                      <a:lumMod val="90000"/>
                    </a:schemeClr>
                  </a:solidFill>
                </a:endParaRPr>
              </a:p>
            </p:txBody>
          </p:sp>
          <p:cxnSp>
            <p:nvCxnSpPr>
              <p:cNvPr id="13" name="Straight Connector 12"/>
              <p:cNvCxnSpPr>
                <a:cxnSpLocks/>
                <a:stCxn id="11" idx="13"/>
                <a:endCxn id="11" idx="10"/>
              </p:cNvCxnSpPr>
              <p:nvPr/>
            </p:nvCxnSpPr>
            <p:spPr>
              <a:xfrm flipH="1">
                <a:off x="3966983" y="3245089"/>
                <a:ext cx="178755" cy="350634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/>
              <p:cNvCxnSpPr>
                <a:cxnSpLocks/>
                <a:stCxn id="11" idx="0"/>
              </p:cNvCxnSpPr>
              <p:nvPr/>
            </p:nvCxnSpPr>
            <p:spPr>
              <a:xfrm>
                <a:off x="2488818" y="3265714"/>
                <a:ext cx="65099" cy="1344889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489128" y="2639176"/>
              <a:ext cx="956022" cy="390525"/>
            </a:xfrm>
            <a:prstGeom prst="rect">
              <a:avLst/>
            </a:prstGeom>
          </p:spPr>
        </p:pic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353450" y="2742900"/>
              <a:ext cx="205479" cy="390525"/>
            </a:xfrm>
            <a:prstGeom prst="rect">
              <a:avLst/>
            </a:prstGeom>
          </p:spPr>
        </p:pic>
        <p:pic>
          <p:nvPicPr>
            <p:cNvPr id="75" name="Picture 7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815233" y="4082201"/>
              <a:ext cx="205479" cy="390525"/>
            </a:xfrm>
            <a:prstGeom prst="rect">
              <a:avLst/>
            </a:prstGeom>
          </p:spPr>
        </p:pic>
        <p:pic>
          <p:nvPicPr>
            <p:cNvPr id="78" name="Picture 7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020712" y="4277463"/>
              <a:ext cx="438867" cy="390525"/>
            </a:xfrm>
            <a:prstGeom prst="rect">
              <a:avLst/>
            </a:prstGeom>
          </p:spPr>
        </p:pic>
      </p:grpSp>
      <p:sp>
        <p:nvSpPr>
          <p:cNvPr id="21" name="TextBox 20"/>
          <p:cNvSpPr txBox="1"/>
          <p:nvPr/>
        </p:nvSpPr>
        <p:spPr>
          <a:xfrm rot="21342159">
            <a:off x="2606000" y="6405667"/>
            <a:ext cx="155690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South-East Exterior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532419" y="388479"/>
            <a:ext cx="162679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South-West Exterior</a:t>
            </a:r>
          </a:p>
        </p:txBody>
      </p:sp>
      <p:sp>
        <p:nvSpPr>
          <p:cNvPr id="23" name="TextBox 22"/>
          <p:cNvSpPr txBox="1"/>
          <p:nvPr/>
        </p:nvSpPr>
        <p:spPr>
          <a:xfrm rot="16382024">
            <a:off x="-311082" y="2769794"/>
            <a:ext cx="130403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South Chimney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459579" y="500367"/>
            <a:ext cx="8729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North-South Corner Exterior</a:t>
            </a:r>
          </a:p>
        </p:txBody>
      </p:sp>
      <p:sp>
        <p:nvSpPr>
          <p:cNvPr id="27" name="TextBox 26"/>
          <p:cNvSpPr txBox="1"/>
          <p:nvPr/>
        </p:nvSpPr>
        <p:spPr>
          <a:xfrm rot="21367495">
            <a:off x="4064752" y="5573933"/>
            <a:ext cx="152965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South-East Interior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615938" y="1212291"/>
            <a:ext cx="159954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South-West Interior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325470" y="2677388"/>
            <a:ext cx="1287532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Partition Wall</a:t>
            </a:r>
          </a:p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(1820 addition)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702886" y="3849023"/>
            <a:ext cx="94936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Bricked Pit</a:t>
            </a:r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7583332" y="1711922"/>
            <a:ext cx="1560668" cy="13750"/>
          </a:xfrm>
          <a:prstGeom prst="line">
            <a:avLst/>
          </a:prstGeom>
          <a:ln w="34925" cap="flat" cmpd="sng" algn="ctr">
            <a:solidFill>
              <a:schemeClr val="bg2">
                <a:lumMod val="90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 rot="15996018">
            <a:off x="1651494" y="3883504"/>
            <a:ext cx="130403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South Interior</a:t>
            </a:r>
          </a:p>
        </p:txBody>
      </p:sp>
      <p:sp>
        <p:nvSpPr>
          <p:cNvPr id="40" name="TextBox 39"/>
          <p:cNvSpPr txBox="1"/>
          <p:nvPr/>
        </p:nvSpPr>
        <p:spPr>
          <a:xfrm rot="15996018">
            <a:off x="1308550" y="1471757"/>
            <a:ext cx="130403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South Interior</a:t>
            </a:r>
          </a:p>
        </p:txBody>
      </p:sp>
      <p:sp>
        <p:nvSpPr>
          <p:cNvPr id="49" name="TextBox 48"/>
          <p:cNvSpPr txBox="1"/>
          <p:nvPr/>
        </p:nvSpPr>
        <p:spPr>
          <a:xfrm rot="4196628">
            <a:off x="6457427" y="1718898"/>
            <a:ext cx="130403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North Interior</a:t>
            </a:r>
          </a:p>
        </p:txBody>
      </p:sp>
      <p:pic>
        <p:nvPicPr>
          <p:cNvPr id="55" name="Picture 5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7869" y="88316"/>
            <a:ext cx="1120369" cy="1708447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777574" y="1393061"/>
            <a:ext cx="87298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>
                <a:highlight>
                  <a:srgbClr val="FFFF00"/>
                </a:highlight>
              </a:rPr>
              <a:t>South Exterior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6183233" y="2640596"/>
            <a:ext cx="1287532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Partition Wall</a:t>
            </a:r>
          </a:p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(1820 addition)</a:t>
            </a:r>
          </a:p>
        </p:txBody>
      </p:sp>
      <p:sp>
        <p:nvSpPr>
          <p:cNvPr id="72" name="Rectangle 71"/>
          <p:cNvSpPr/>
          <p:nvPr/>
        </p:nvSpPr>
        <p:spPr>
          <a:xfrm>
            <a:off x="-42264" y="10831"/>
            <a:ext cx="889715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opperplate Gothic Bold" panose="020E0705020206020404" pitchFamily="34" charset="0"/>
              </a:rPr>
              <a:t>English Bond at each side of Chimney</a:t>
            </a:r>
            <a:endParaRPr lang="en-US" sz="28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Copperplate Gothic Bold" panose="020E0705020206020404" pitchFamily="34" charset="0"/>
            </a:endParaRPr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11602" y="1744824"/>
            <a:ext cx="6256850" cy="31836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4516" y="2096208"/>
            <a:ext cx="2510840" cy="4534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6283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634031" y="-366868"/>
            <a:ext cx="7820097" cy="6687195"/>
            <a:chOff x="629509" y="-313897"/>
            <a:chExt cx="7820097" cy="6687195"/>
          </a:xfrm>
        </p:grpSpPr>
        <p:grpSp>
          <p:nvGrpSpPr>
            <p:cNvPr id="16" name="Group 15"/>
            <p:cNvGrpSpPr/>
            <p:nvPr/>
          </p:nvGrpSpPr>
          <p:grpSpPr>
            <a:xfrm>
              <a:off x="629509" y="-313897"/>
              <a:ext cx="7820097" cy="6687195"/>
              <a:chOff x="629509" y="-313897"/>
              <a:chExt cx="7820097" cy="6687195"/>
            </a:xfrm>
          </p:grpSpPr>
          <p:grpSp>
            <p:nvGrpSpPr>
              <p:cNvPr id="77" name="Group 76"/>
              <p:cNvGrpSpPr/>
              <p:nvPr/>
            </p:nvGrpSpPr>
            <p:grpSpPr>
              <a:xfrm>
                <a:off x="629509" y="-313897"/>
                <a:ext cx="7820097" cy="6687195"/>
                <a:chOff x="341354" y="118004"/>
                <a:chExt cx="8422075" cy="6648556"/>
              </a:xfrm>
              <a:scene3d>
                <a:camera prst="perspectiveRight" fov="2700000">
                  <a:rot lat="19369340" lon="20606582" rev="680601"/>
                </a:camera>
                <a:lightRig rig="threePt" dir="t"/>
              </a:scene3d>
            </p:grpSpPr>
            <p:pic>
              <p:nvPicPr>
                <p:cNvPr id="26" name="Picture 25"/>
                <p:cNvPicPr>
                  <a:picLocks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 rot="10800000">
                  <a:off x="341354" y="118004"/>
                  <a:ext cx="8422075" cy="6648556"/>
                </a:xfrm>
                <a:prstGeom prst="rect">
                  <a:avLst/>
                </a:prstGeom>
                <a:sp3d prstMaterial="flat">
                  <a:bevelT w="152400" h="508000" prst="softRound"/>
                </a:sp3d>
              </p:spPr>
            </p:pic>
            <p:sp>
              <p:nvSpPr>
                <p:cNvPr id="61" name="Rectangle 60"/>
                <p:cNvSpPr/>
                <p:nvPr/>
              </p:nvSpPr>
              <p:spPr>
                <a:xfrm>
                  <a:off x="1968370" y="3788231"/>
                  <a:ext cx="188219" cy="298348"/>
                </a:xfrm>
                <a:prstGeom prst="rect">
                  <a:avLst/>
                </a:prstGeom>
                <a:sp3d prstMaterial="flat">
                  <a:bevelT w="152400" h="508000" prst="softRound"/>
                </a:sp3d>
              </p:spPr>
              <p:txBody>
                <a:bodyPr wrap="square">
                  <a:spAutoFit/>
                </a:bodyPr>
                <a:lstStyle/>
                <a:p>
                  <a:pPr algn="ctr"/>
                  <a:endParaRPr lang="en-US" sz="1350" b="1" dirty="0">
                    <a:solidFill>
                      <a:schemeClr val="bg2">
                        <a:lumMod val="90000"/>
                      </a:schemeClr>
                    </a:solidFill>
                    <a:highlight>
                      <a:srgbClr val="000080"/>
                    </a:highlight>
                  </a:endParaRPr>
                </a:p>
              </p:txBody>
            </p:sp>
            <p:sp>
              <p:nvSpPr>
                <p:cNvPr id="65" name="Rectangle 64"/>
                <p:cNvSpPr/>
                <p:nvPr/>
              </p:nvSpPr>
              <p:spPr>
                <a:xfrm>
                  <a:off x="2916031" y="3511231"/>
                  <a:ext cx="188219" cy="298348"/>
                </a:xfrm>
                <a:prstGeom prst="rect">
                  <a:avLst/>
                </a:prstGeom>
                <a:sp3d prstMaterial="flat">
                  <a:bevelT w="152400" h="508000" prst="softRound"/>
                </a:sp3d>
              </p:spPr>
              <p:txBody>
                <a:bodyPr wrap="square">
                  <a:spAutoFit/>
                </a:bodyPr>
                <a:lstStyle/>
                <a:p>
                  <a:pPr algn="ctr"/>
                  <a:endParaRPr lang="en-US" sz="1350" b="1" dirty="0">
                    <a:solidFill>
                      <a:schemeClr val="bg2">
                        <a:lumMod val="90000"/>
                      </a:schemeClr>
                    </a:solidFill>
                    <a:highlight>
                      <a:srgbClr val="000080"/>
                    </a:highlight>
                  </a:endParaRPr>
                </a:p>
              </p:txBody>
            </p:sp>
            <p:sp>
              <p:nvSpPr>
                <p:cNvPr id="66" name="Rectangle 65"/>
                <p:cNvSpPr/>
                <p:nvPr/>
              </p:nvSpPr>
              <p:spPr>
                <a:xfrm>
                  <a:off x="3464023" y="3511231"/>
                  <a:ext cx="173971" cy="298348"/>
                </a:xfrm>
                <a:prstGeom prst="rect">
                  <a:avLst/>
                </a:prstGeom>
                <a:sp3d prstMaterial="flat">
                  <a:bevelT w="152400" h="508000" prst="softRound"/>
                </a:sp3d>
              </p:spPr>
              <p:txBody>
                <a:bodyPr wrap="square">
                  <a:spAutoFit/>
                </a:bodyPr>
                <a:lstStyle/>
                <a:p>
                  <a:pPr algn="ctr"/>
                  <a:endParaRPr lang="en-US" sz="1350" b="1" dirty="0">
                    <a:solidFill>
                      <a:schemeClr val="bg2">
                        <a:lumMod val="90000"/>
                      </a:schemeClr>
                    </a:solidFill>
                    <a:highlight>
                      <a:srgbClr val="000080"/>
                    </a:highlight>
                  </a:endParaRPr>
                </a:p>
              </p:txBody>
            </p:sp>
            <p:sp>
              <p:nvSpPr>
                <p:cNvPr id="71" name="Rectangle 70"/>
                <p:cNvSpPr/>
                <p:nvPr/>
              </p:nvSpPr>
              <p:spPr>
                <a:xfrm>
                  <a:off x="5091034" y="2454427"/>
                  <a:ext cx="198951" cy="298348"/>
                </a:xfrm>
                <a:prstGeom prst="rect">
                  <a:avLst/>
                </a:prstGeom>
                <a:sp3d prstMaterial="flat">
                  <a:bevelT w="152400" h="508000" prst="softRound"/>
                </a:sp3d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1350" b="1" dirty="0">
                    <a:solidFill>
                      <a:schemeClr val="bg2">
                        <a:lumMod val="90000"/>
                      </a:schemeClr>
                    </a:solidFill>
                    <a:highlight>
                      <a:srgbClr val="000080"/>
                    </a:highlight>
                  </a:endParaRPr>
                </a:p>
              </p:txBody>
            </p:sp>
          </p:grpSp>
          <p:cxnSp>
            <p:nvCxnSpPr>
              <p:cNvPr id="3" name="Straight Connector 2"/>
              <p:cNvCxnSpPr>
                <a:cxnSpLocks/>
              </p:cNvCxnSpPr>
              <p:nvPr/>
            </p:nvCxnSpPr>
            <p:spPr>
              <a:xfrm flipH="1">
                <a:off x="3980734" y="3217588"/>
                <a:ext cx="158129" cy="405636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/>
              <p:cNvCxnSpPr>
                <a:cxnSpLocks/>
              </p:cNvCxnSpPr>
              <p:nvPr/>
            </p:nvCxnSpPr>
            <p:spPr>
              <a:xfrm flipH="1">
                <a:off x="2502568" y="3613253"/>
                <a:ext cx="1478167" cy="58097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pic>
            <p:nvPicPr>
              <p:cNvPr id="8" name="Picture 7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643294" y="3724586"/>
                <a:ext cx="1571195" cy="447675"/>
              </a:xfrm>
              <a:prstGeom prst="rect">
                <a:avLst/>
              </a:prstGeom>
            </p:spPr>
          </p:pic>
          <p:cxnSp>
            <p:nvCxnSpPr>
              <p:cNvPr id="58" name="Straight Connector 57"/>
              <p:cNvCxnSpPr>
                <a:cxnSpLocks/>
              </p:cNvCxnSpPr>
              <p:nvPr/>
            </p:nvCxnSpPr>
            <p:spPr>
              <a:xfrm flipH="1" flipV="1">
                <a:off x="3980733" y="3623224"/>
                <a:ext cx="158130" cy="921275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1" name="Freeform: Shape 10"/>
              <p:cNvSpPr/>
              <p:nvPr/>
            </p:nvSpPr>
            <p:spPr>
              <a:xfrm>
                <a:off x="2475068" y="3245089"/>
                <a:ext cx="1876926" cy="1265034"/>
              </a:xfrm>
              <a:custGeom>
                <a:avLst/>
                <a:gdLst>
                  <a:gd name="connsiteX0" fmla="*/ 13750 w 1876926"/>
                  <a:gd name="connsiteY0" fmla="*/ 20625 h 1265034"/>
                  <a:gd name="connsiteX1" fmla="*/ 13750 w 1876926"/>
                  <a:gd name="connsiteY1" fmla="*/ 20625 h 1265034"/>
                  <a:gd name="connsiteX2" fmla="*/ 6875 w 1876926"/>
                  <a:gd name="connsiteY2" fmla="*/ 103128 h 1265034"/>
                  <a:gd name="connsiteX3" fmla="*/ 0 w 1876926"/>
                  <a:gd name="connsiteY3" fmla="*/ 123753 h 1265034"/>
                  <a:gd name="connsiteX4" fmla="*/ 6875 w 1876926"/>
                  <a:gd name="connsiteY4" fmla="*/ 240631 h 1265034"/>
                  <a:gd name="connsiteX5" fmla="*/ 20625 w 1876926"/>
                  <a:gd name="connsiteY5" fmla="*/ 323134 h 1265034"/>
                  <a:gd name="connsiteX6" fmla="*/ 27500 w 1876926"/>
                  <a:gd name="connsiteY6" fmla="*/ 343759 h 1265034"/>
                  <a:gd name="connsiteX7" fmla="*/ 34376 w 1876926"/>
                  <a:gd name="connsiteY7" fmla="*/ 385010 h 1265034"/>
                  <a:gd name="connsiteX8" fmla="*/ 48126 w 1876926"/>
                  <a:gd name="connsiteY8" fmla="*/ 405636 h 1265034"/>
                  <a:gd name="connsiteX9" fmla="*/ 55001 w 1876926"/>
                  <a:gd name="connsiteY9" fmla="*/ 419386 h 1265034"/>
                  <a:gd name="connsiteX10" fmla="*/ 1491915 w 1876926"/>
                  <a:gd name="connsiteY10" fmla="*/ 350634 h 1265034"/>
                  <a:gd name="connsiteX11" fmla="*/ 1677546 w 1876926"/>
                  <a:gd name="connsiteY11" fmla="*/ 1265034 h 1265034"/>
                  <a:gd name="connsiteX12" fmla="*/ 1876926 w 1876926"/>
                  <a:gd name="connsiteY12" fmla="*/ 1265034 h 1265034"/>
                  <a:gd name="connsiteX13" fmla="*/ 1670670 w 1876926"/>
                  <a:gd name="connsiteY13" fmla="*/ 0 h 1265034"/>
                  <a:gd name="connsiteX14" fmla="*/ 13750 w 1876926"/>
                  <a:gd name="connsiteY14" fmla="*/ 20625 h 12650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876926" h="1265034">
                    <a:moveTo>
                      <a:pt x="13750" y="20625"/>
                    </a:moveTo>
                    <a:lnTo>
                      <a:pt x="13750" y="20625"/>
                    </a:lnTo>
                    <a:cubicBezTo>
                      <a:pt x="11458" y="48126"/>
                      <a:pt x="10522" y="75774"/>
                      <a:pt x="6875" y="103128"/>
                    </a:cubicBezTo>
                    <a:cubicBezTo>
                      <a:pt x="5917" y="110311"/>
                      <a:pt x="0" y="116506"/>
                      <a:pt x="0" y="123753"/>
                    </a:cubicBezTo>
                    <a:cubicBezTo>
                      <a:pt x="0" y="162780"/>
                      <a:pt x="3634" y="201739"/>
                      <a:pt x="6875" y="240631"/>
                    </a:cubicBezTo>
                    <a:cubicBezTo>
                      <a:pt x="8330" y="258094"/>
                      <a:pt x="15672" y="303321"/>
                      <a:pt x="20625" y="323134"/>
                    </a:cubicBezTo>
                    <a:cubicBezTo>
                      <a:pt x="22383" y="330165"/>
                      <a:pt x="25928" y="336685"/>
                      <a:pt x="27500" y="343759"/>
                    </a:cubicBezTo>
                    <a:cubicBezTo>
                      <a:pt x="30524" y="357367"/>
                      <a:pt x="29968" y="371785"/>
                      <a:pt x="34376" y="385010"/>
                    </a:cubicBezTo>
                    <a:cubicBezTo>
                      <a:pt x="36989" y="392849"/>
                      <a:pt x="43875" y="398550"/>
                      <a:pt x="48126" y="405636"/>
                    </a:cubicBezTo>
                    <a:cubicBezTo>
                      <a:pt x="50762" y="410030"/>
                      <a:pt x="52709" y="414803"/>
                      <a:pt x="55001" y="419386"/>
                    </a:cubicBezTo>
                    <a:lnTo>
                      <a:pt x="1491915" y="350634"/>
                    </a:lnTo>
                    <a:lnTo>
                      <a:pt x="1677546" y="1265034"/>
                    </a:lnTo>
                    <a:lnTo>
                      <a:pt x="1876926" y="1265034"/>
                    </a:lnTo>
                    <a:lnTo>
                      <a:pt x="1670670" y="0"/>
                    </a:lnTo>
                    <a:lnTo>
                      <a:pt x="13750" y="20625"/>
                    </a:lnTo>
                    <a:close/>
                  </a:path>
                </a:pathLst>
              </a:cu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2">
                      <a:lumMod val="90000"/>
                    </a:schemeClr>
                  </a:solidFill>
                </a:endParaRPr>
              </a:p>
            </p:txBody>
          </p:sp>
          <p:cxnSp>
            <p:nvCxnSpPr>
              <p:cNvPr id="13" name="Straight Connector 12"/>
              <p:cNvCxnSpPr>
                <a:cxnSpLocks/>
                <a:stCxn id="11" idx="13"/>
                <a:endCxn id="11" idx="10"/>
              </p:cNvCxnSpPr>
              <p:nvPr/>
            </p:nvCxnSpPr>
            <p:spPr>
              <a:xfrm flipH="1">
                <a:off x="3966983" y="3245089"/>
                <a:ext cx="178755" cy="350634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/>
              <p:cNvCxnSpPr>
                <a:cxnSpLocks/>
                <a:stCxn id="11" idx="0"/>
              </p:cNvCxnSpPr>
              <p:nvPr/>
            </p:nvCxnSpPr>
            <p:spPr>
              <a:xfrm>
                <a:off x="2488818" y="3265714"/>
                <a:ext cx="65099" cy="1344889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489128" y="2639176"/>
              <a:ext cx="956022" cy="390525"/>
            </a:xfrm>
            <a:prstGeom prst="rect">
              <a:avLst/>
            </a:prstGeom>
          </p:spPr>
        </p:pic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353450" y="2742900"/>
              <a:ext cx="205479" cy="390525"/>
            </a:xfrm>
            <a:prstGeom prst="rect">
              <a:avLst/>
            </a:prstGeom>
          </p:spPr>
        </p:pic>
        <p:pic>
          <p:nvPicPr>
            <p:cNvPr id="75" name="Picture 7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815233" y="4082201"/>
              <a:ext cx="205479" cy="390525"/>
            </a:xfrm>
            <a:prstGeom prst="rect">
              <a:avLst/>
            </a:prstGeom>
          </p:spPr>
        </p:pic>
        <p:pic>
          <p:nvPicPr>
            <p:cNvPr id="78" name="Picture 7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020712" y="4277463"/>
              <a:ext cx="438867" cy="390525"/>
            </a:xfrm>
            <a:prstGeom prst="rect">
              <a:avLst/>
            </a:prstGeom>
          </p:spPr>
        </p:pic>
      </p:grpSp>
      <p:sp>
        <p:nvSpPr>
          <p:cNvPr id="21" name="TextBox 20"/>
          <p:cNvSpPr txBox="1"/>
          <p:nvPr/>
        </p:nvSpPr>
        <p:spPr>
          <a:xfrm rot="21342159">
            <a:off x="2606000" y="6405667"/>
            <a:ext cx="155690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South-East Exterior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532419" y="388479"/>
            <a:ext cx="162679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South-West Exterior</a:t>
            </a:r>
          </a:p>
        </p:txBody>
      </p:sp>
      <p:sp>
        <p:nvSpPr>
          <p:cNvPr id="23" name="TextBox 22"/>
          <p:cNvSpPr txBox="1"/>
          <p:nvPr/>
        </p:nvSpPr>
        <p:spPr>
          <a:xfrm rot="16382024">
            <a:off x="-311082" y="2769794"/>
            <a:ext cx="130403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South Chimney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459579" y="500367"/>
            <a:ext cx="8729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North-South Corner Exterior</a:t>
            </a:r>
          </a:p>
        </p:txBody>
      </p:sp>
      <p:sp>
        <p:nvSpPr>
          <p:cNvPr id="27" name="TextBox 26"/>
          <p:cNvSpPr txBox="1"/>
          <p:nvPr/>
        </p:nvSpPr>
        <p:spPr>
          <a:xfrm rot="21367495">
            <a:off x="4064752" y="5573933"/>
            <a:ext cx="152965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South-East Interior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615938" y="1212291"/>
            <a:ext cx="159954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South-West Interior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325470" y="2677388"/>
            <a:ext cx="1287532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Partition Wall</a:t>
            </a:r>
          </a:p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(1820 addition)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702886" y="3849023"/>
            <a:ext cx="94936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Bricked Pit</a:t>
            </a:r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7583332" y="1711922"/>
            <a:ext cx="1560668" cy="13750"/>
          </a:xfrm>
          <a:prstGeom prst="line">
            <a:avLst/>
          </a:prstGeom>
          <a:ln w="34925" cap="flat" cmpd="sng" algn="ctr">
            <a:solidFill>
              <a:schemeClr val="bg2">
                <a:lumMod val="90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 rot="15996018">
            <a:off x="1651494" y="3883504"/>
            <a:ext cx="130403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South Interior</a:t>
            </a:r>
          </a:p>
        </p:txBody>
      </p:sp>
      <p:sp>
        <p:nvSpPr>
          <p:cNvPr id="40" name="TextBox 39"/>
          <p:cNvSpPr txBox="1"/>
          <p:nvPr/>
        </p:nvSpPr>
        <p:spPr>
          <a:xfrm rot="15996018">
            <a:off x="1308550" y="1471757"/>
            <a:ext cx="130403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>
                <a:highlight>
                  <a:srgbClr val="FFFF00"/>
                </a:highlight>
              </a:rPr>
              <a:t>South Interior</a:t>
            </a:r>
          </a:p>
        </p:txBody>
      </p:sp>
      <p:sp>
        <p:nvSpPr>
          <p:cNvPr id="49" name="TextBox 48"/>
          <p:cNvSpPr txBox="1"/>
          <p:nvPr/>
        </p:nvSpPr>
        <p:spPr>
          <a:xfrm rot="4196628">
            <a:off x="6457427" y="1718898"/>
            <a:ext cx="130403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North Interior</a:t>
            </a:r>
          </a:p>
        </p:txBody>
      </p:sp>
      <p:pic>
        <p:nvPicPr>
          <p:cNvPr id="55" name="Picture 5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7869" y="88316"/>
            <a:ext cx="1120369" cy="1708447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777574" y="1393061"/>
            <a:ext cx="87298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South Exterior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6183233" y="2640596"/>
            <a:ext cx="1287532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Partition Wall</a:t>
            </a:r>
          </a:p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(1820 addition)</a:t>
            </a:r>
          </a:p>
        </p:txBody>
      </p:sp>
      <p:sp>
        <p:nvSpPr>
          <p:cNvPr id="72" name="Rectangle 71"/>
          <p:cNvSpPr/>
          <p:nvPr/>
        </p:nvSpPr>
        <p:spPr>
          <a:xfrm>
            <a:off x="-42265" y="10831"/>
            <a:ext cx="7175929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opperplate Gothic Bold" panose="020E0705020206020404" pitchFamily="34" charset="0"/>
              </a:rPr>
              <a:t>English Bond under Plaster</a:t>
            </a:r>
            <a:endParaRPr lang="en-US" sz="28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Copperplate Gothic Bold" panose="020E0705020206020404" pitchFamily="34" charset="0"/>
            </a:endParaRPr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1486" y="1442088"/>
            <a:ext cx="4119117" cy="33699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62587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634031" y="-366868"/>
            <a:ext cx="7820097" cy="6687195"/>
            <a:chOff x="629509" y="-313897"/>
            <a:chExt cx="7820097" cy="6687195"/>
          </a:xfrm>
        </p:grpSpPr>
        <p:grpSp>
          <p:nvGrpSpPr>
            <p:cNvPr id="16" name="Group 15"/>
            <p:cNvGrpSpPr/>
            <p:nvPr/>
          </p:nvGrpSpPr>
          <p:grpSpPr>
            <a:xfrm>
              <a:off x="629509" y="-313897"/>
              <a:ext cx="7820097" cy="6687195"/>
              <a:chOff x="629509" y="-313897"/>
              <a:chExt cx="7820097" cy="6687195"/>
            </a:xfrm>
          </p:grpSpPr>
          <p:grpSp>
            <p:nvGrpSpPr>
              <p:cNvPr id="77" name="Group 76"/>
              <p:cNvGrpSpPr/>
              <p:nvPr/>
            </p:nvGrpSpPr>
            <p:grpSpPr>
              <a:xfrm>
                <a:off x="629509" y="-313897"/>
                <a:ext cx="7820097" cy="6687195"/>
                <a:chOff x="341354" y="118004"/>
                <a:chExt cx="8422075" cy="6648556"/>
              </a:xfrm>
              <a:scene3d>
                <a:camera prst="perspectiveRight" fov="2700000">
                  <a:rot lat="19369340" lon="20606582" rev="680601"/>
                </a:camera>
                <a:lightRig rig="threePt" dir="t"/>
              </a:scene3d>
            </p:grpSpPr>
            <p:pic>
              <p:nvPicPr>
                <p:cNvPr id="26" name="Picture 25"/>
                <p:cNvPicPr>
                  <a:picLocks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 rot="10800000">
                  <a:off x="341354" y="118004"/>
                  <a:ext cx="8422075" cy="6648556"/>
                </a:xfrm>
                <a:prstGeom prst="rect">
                  <a:avLst/>
                </a:prstGeom>
                <a:sp3d prstMaterial="flat">
                  <a:bevelT w="152400" h="508000" prst="softRound"/>
                </a:sp3d>
              </p:spPr>
            </p:pic>
            <p:sp>
              <p:nvSpPr>
                <p:cNvPr id="61" name="Rectangle 60"/>
                <p:cNvSpPr/>
                <p:nvPr/>
              </p:nvSpPr>
              <p:spPr>
                <a:xfrm>
                  <a:off x="1968370" y="3788231"/>
                  <a:ext cx="188219" cy="298348"/>
                </a:xfrm>
                <a:prstGeom prst="rect">
                  <a:avLst/>
                </a:prstGeom>
                <a:sp3d prstMaterial="flat">
                  <a:bevelT w="152400" h="508000" prst="softRound"/>
                </a:sp3d>
              </p:spPr>
              <p:txBody>
                <a:bodyPr wrap="square">
                  <a:spAutoFit/>
                </a:bodyPr>
                <a:lstStyle/>
                <a:p>
                  <a:pPr algn="ctr"/>
                  <a:endParaRPr lang="en-US" sz="1350" b="1" dirty="0">
                    <a:solidFill>
                      <a:schemeClr val="bg2">
                        <a:lumMod val="90000"/>
                      </a:schemeClr>
                    </a:solidFill>
                    <a:highlight>
                      <a:srgbClr val="000080"/>
                    </a:highlight>
                  </a:endParaRPr>
                </a:p>
              </p:txBody>
            </p:sp>
            <p:sp>
              <p:nvSpPr>
                <p:cNvPr id="65" name="Rectangle 64"/>
                <p:cNvSpPr/>
                <p:nvPr/>
              </p:nvSpPr>
              <p:spPr>
                <a:xfrm>
                  <a:off x="2916031" y="3511231"/>
                  <a:ext cx="188219" cy="298348"/>
                </a:xfrm>
                <a:prstGeom prst="rect">
                  <a:avLst/>
                </a:prstGeom>
                <a:sp3d prstMaterial="flat">
                  <a:bevelT w="152400" h="508000" prst="softRound"/>
                </a:sp3d>
              </p:spPr>
              <p:txBody>
                <a:bodyPr wrap="square">
                  <a:spAutoFit/>
                </a:bodyPr>
                <a:lstStyle/>
                <a:p>
                  <a:pPr algn="ctr"/>
                  <a:endParaRPr lang="en-US" sz="1350" b="1" dirty="0">
                    <a:solidFill>
                      <a:schemeClr val="bg2">
                        <a:lumMod val="90000"/>
                      </a:schemeClr>
                    </a:solidFill>
                    <a:highlight>
                      <a:srgbClr val="000080"/>
                    </a:highlight>
                  </a:endParaRPr>
                </a:p>
              </p:txBody>
            </p:sp>
            <p:sp>
              <p:nvSpPr>
                <p:cNvPr id="66" name="Rectangle 65"/>
                <p:cNvSpPr/>
                <p:nvPr/>
              </p:nvSpPr>
              <p:spPr>
                <a:xfrm>
                  <a:off x="3464023" y="3511231"/>
                  <a:ext cx="173971" cy="298348"/>
                </a:xfrm>
                <a:prstGeom prst="rect">
                  <a:avLst/>
                </a:prstGeom>
                <a:sp3d prstMaterial="flat">
                  <a:bevelT w="152400" h="508000" prst="softRound"/>
                </a:sp3d>
              </p:spPr>
              <p:txBody>
                <a:bodyPr wrap="square">
                  <a:spAutoFit/>
                </a:bodyPr>
                <a:lstStyle/>
                <a:p>
                  <a:pPr algn="ctr"/>
                  <a:endParaRPr lang="en-US" sz="1350" b="1" dirty="0">
                    <a:solidFill>
                      <a:schemeClr val="bg2">
                        <a:lumMod val="90000"/>
                      </a:schemeClr>
                    </a:solidFill>
                    <a:highlight>
                      <a:srgbClr val="000080"/>
                    </a:highlight>
                  </a:endParaRPr>
                </a:p>
              </p:txBody>
            </p:sp>
            <p:sp>
              <p:nvSpPr>
                <p:cNvPr id="71" name="Rectangle 70"/>
                <p:cNvSpPr/>
                <p:nvPr/>
              </p:nvSpPr>
              <p:spPr>
                <a:xfrm>
                  <a:off x="5091034" y="2454427"/>
                  <a:ext cx="198951" cy="298348"/>
                </a:xfrm>
                <a:prstGeom prst="rect">
                  <a:avLst/>
                </a:prstGeom>
                <a:sp3d prstMaterial="flat">
                  <a:bevelT w="152400" h="508000" prst="softRound"/>
                </a:sp3d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1350" b="1" dirty="0">
                    <a:solidFill>
                      <a:schemeClr val="bg2">
                        <a:lumMod val="90000"/>
                      </a:schemeClr>
                    </a:solidFill>
                    <a:highlight>
                      <a:srgbClr val="000080"/>
                    </a:highlight>
                  </a:endParaRPr>
                </a:p>
              </p:txBody>
            </p:sp>
          </p:grpSp>
          <p:cxnSp>
            <p:nvCxnSpPr>
              <p:cNvPr id="3" name="Straight Connector 2"/>
              <p:cNvCxnSpPr>
                <a:cxnSpLocks/>
              </p:cNvCxnSpPr>
              <p:nvPr/>
            </p:nvCxnSpPr>
            <p:spPr>
              <a:xfrm flipH="1">
                <a:off x="3980734" y="3217588"/>
                <a:ext cx="158129" cy="405636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/>
              <p:cNvCxnSpPr>
                <a:cxnSpLocks/>
              </p:cNvCxnSpPr>
              <p:nvPr/>
            </p:nvCxnSpPr>
            <p:spPr>
              <a:xfrm flipH="1">
                <a:off x="2502568" y="3613253"/>
                <a:ext cx="1478167" cy="58097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pic>
            <p:nvPicPr>
              <p:cNvPr id="8" name="Picture 7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643294" y="3724586"/>
                <a:ext cx="1571195" cy="447675"/>
              </a:xfrm>
              <a:prstGeom prst="rect">
                <a:avLst/>
              </a:prstGeom>
            </p:spPr>
          </p:pic>
          <p:cxnSp>
            <p:nvCxnSpPr>
              <p:cNvPr id="58" name="Straight Connector 57"/>
              <p:cNvCxnSpPr>
                <a:cxnSpLocks/>
              </p:cNvCxnSpPr>
              <p:nvPr/>
            </p:nvCxnSpPr>
            <p:spPr>
              <a:xfrm flipH="1" flipV="1">
                <a:off x="3980733" y="3623224"/>
                <a:ext cx="158130" cy="921275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1" name="Freeform: Shape 10"/>
              <p:cNvSpPr/>
              <p:nvPr/>
            </p:nvSpPr>
            <p:spPr>
              <a:xfrm>
                <a:off x="2475068" y="3245089"/>
                <a:ext cx="1876926" cy="1265034"/>
              </a:xfrm>
              <a:custGeom>
                <a:avLst/>
                <a:gdLst>
                  <a:gd name="connsiteX0" fmla="*/ 13750 w 1876926"/>
                  <a:gd name="connsiteY0" fmla="*/ 20625 h 1265034"/>
                  <a:gd name="connsiteX1" fmla="*/ 13750 w 1876926"/>
                  <a:gd name="connsiteY1" fmla="*/ 20625 h 1265034"/>
                  <a:gd name="connsiteX2" fmla="*/ 6875 w 1876926"/>
                  <a:gd name="connsiteY2" fmla="*/ 103128 h 1265034"/>
                  <a:gd name="connsiteX3" fmla="*/ 0 w 1876926"/>
                  <a:gd name="connsiteY3" fmla="*/ 123753 h 1265034"/>
                  <a:gd name="connsiteX4" fmla="*/ 6875 w 1876926"/>
                  <a:gd name="connsiteY4" fmla="*/ 240631 h 1265034"/>
                  <a:gd name="connsiteX5" fmla="*/ 20625 w 1876926"/>
                  <a:gd name="connsiteY5" fmla="*/ 323134 h 1265034"/>
                  <a:gd name="connsiteX6" fmla="*/ 27500 w 1876926"/>
                  <a:gd name="connsiteY6" fmla="*/ 343759 h 1265034"/>
                  <a:gd name="connsiteX7" fmla="*/ 34376 w 1876926"/>
                  <a:gd name="connsiteY7" fmla="*/ 385010 h 1265034"/>
                  <a:gd name="connsiteX8" fmla="*/ 48126 w 1876926"/>
                  <a:gd name="connsiteY8" fmla="*/ 405636 h 1265034"/>
                  <a:gd name="connsiteX9" fmla="*/ 55001 w 1876926"/>
                  <a:gd name="connsiteY9" fmla="*/ 419386 h 1265034"/>
                  <a:gd name="connsiteX10" fmla="*/ 1491915 w 1876926"/>
                  <a:gd name="connsiteY10" fmla="*/ 350634 h 1265034"/>
                  <a:gd name="connsiteX11" fmla="*/ 1677546 w 1876926"/>
                  <a:gd name="connsiteY11" fmla="*/ 1265034 h 1265034"/>
                  <a:gd name="connsiteX12" fmla="*/ 1876926 w 1876926"/>
                  <a:gd name="connsiteY12" fmla="*/ 1265034 h 1265034"/>
                  <a:gd name="connsiteX13" fmla="*/ 1670670 w 1876926"/>
                  <a:gd name="connsiteY13" fmla="*/ 0 h 1265034"/>
                  <a:gd name="connsiteX14" fmla="*/ 13750 w 1876926"/>
                  <a:gd name="connsiteY14" fmla="*/ 20625 h 12650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876926" h="1265034">
                    <a:moveTo>
                      <a:pt x="13750" y="20625"/>
                    </a:moveTo>
                    <a:lnTo>
                      <a:pt x="13750" y="20625"/>
                    </a:lnTo>
                    <a:cubicBezTo>
                      <a:pt x="11458" y="48126"/>
                      <a:pt x="10522" y="75774"/>
                      <a:pt x="6875" y="103128"/>
                    </a:cubicBezTo>
                    <a:cubicBezTo>
                      <a:pt x="5917" y="110311"/>
                      <a:pt x="0" y="116506"/>
                      <a:pt x="0" y="123753"/>
                    </a:cubicBezTo>
                    <a:cubicBezTo>
                      <a:pt x="0" y="162780"/>
                      <a:pt x="3634" y="201739"/>
                      <a:pt x="6875" y="240631"/>
                    </a:cubicBezTo>
                    <a:cubicBezTo>
                      <a:pt x="8330" y="258094"/>
                      <a:pt x="15672" y="303321"/>
                      <a:pt x="20625" y="323134"/>
                    </a:cubicBezTo>
                    <a:cubicBezTo>
                      <a:pt x="22383" y="330165"/>
                      <a:pt x="25928" y="336685"/>
                      <a:pt x="27500" y="343759"/>
                    </a:cubicBezTo>
                    <a:cubicBezTo>
                      <a:pt x="30524" y="357367"/>
                      <a:pt x="29968" y="371785"/>
                      <a:pt x="34376" y="385010"/>
                    </a:cubicBezTo>
                    <a:cubicBezTo>
                      <a:pt x="36989" y="392849"/>
                      <a:pt x="43875" y="398550"/>
                      <a:pt x="48126" y="405636"/>
                    </a:cubicBezTo>
                    <a:cubicBezTo>
                      <a:pt x="50762" y="410030"/>
                      <a:pt x="52709" y="414803"/>
                      <a:pt x="55001" y="419386"/>
                    </a:cubicBezTo>
                    <a:lnTo>
                      <a:pt x="1491915" y="350634"/>
                    </a:lnTo>
                    <a:lnTo>
                      <a:pt x="1677546" y="1265034"/>
                    </a:lnTo>
                    <a:lnTo>
                      <a:pt x="1876926" y="1265034"/>
                    </a:lnTo>
                    <a:lnTo>
                      <a:pt x="1670670" y="0"/>
                    </a:lnTo>
                    <a:lnTo>
                      <a:pt x="13750" y="20625"/>
                    </a:lnTo>
                    <a:close/>
                  </a:path>
                </a:pathLst>
              </a:cu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2">
                      <a:lumMod val="90000"/>
                    </a:schemeClr>
                  </a:solidFill>
                </a:endParaRPr>
              </a:p>
            </p:txBody>
          </p:sp>
          <p:cxnSp>
            <p:nvCxnSpPr>
              <p:cNvPr id="13" name="Straight Connector 12"/>
              <p:cNvCxnSpPr>
                <a:cxnSpLocks/>
                <a:stCxn id="11" idx="13"/>
                <a:endCxn id="11" idx="10"/>
              </p:cNvCxnSpPr>
              <p:nvPr/>
            </p:nvCxnSpPr>
            <p:spPr>
              <a:xfrm flipH="1">
                <a:off x="3966983" y="3245089"/>
                <a:ext cx="178755" cy="350634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/>
              <p:cNvCxnSpPr>
                <a:cxnSpLocks/>
                <a:stCxn id="11" idx="0"/>
              </p:cNvCxnSpPr>
              <p:nvPr/>
            </p:nvCxnSpPr>
            <p:spPr>
              <a:xfrm>
                <a:off x="2488818" y="3265714"/>
                <a:ext cx="65099" cy="1344889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489128" y="2639176"/>
              <a:ext cx="956022" cy="390525"/>
            </a:xfrm>
            <a:prstGeom prst="rect">
              <a:avLst/>
            </a:prstGeom>
          </p:spPr>
        </p:pic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353450" y="2742900"/>
              <a:ext cx="205479" cy="390525"/>
            </a:xfrm>
            <a:prstGeom prst="rect">
              <a:avLst/>
            </a:prstGeom>
          </p:spPr>
        </p:pic>
        <p:pic>
          <p:nvPicPr>
            <p:cNvPr id="75" name="Picture 7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815233" y="4082201"/>
              <a:ext cx="205479" cy="390525"/>
            </a:xfrm>
            <a:prstGeom prst="rect">
              <a:avLst/>
            </a:prstGeom>
          </p:spPr>
        </p:pic>
        <p:pic>
          <p:nvPicPr>
            <p:cNvPr id="78" name="Picture 7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020712" y="4277463"/>
              <a:ext cx="438867" cy="390525"/>
            </a:xfrm>
            <a:prstGeom prst="rect">
              <a:avLst/>
            </a:prstGeom>
          </p:spPr>
        </p:pic>
      </p:grpSp>
      <p:sp>
        <p:nvSpPr>
          <p:cNvPr id="21" name="TextBox 20"/>
          <p:cNvSpPr txBox="1"/>
          <p:nvPr/>
        </p:nvSpPr>
        <p:spPr>
          <a:xfrm rot="21342159">
            <a:off x="2606000" y="6405667"/>
            <a:ext cx="155690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South-East Exterior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532419" y="388479"/>
            <a:ext cx="162679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highlight>
                  <a:srgbClr val="FFFF00"/>
                </a:highlight>
              </a:rPr>
              <a:t>South-West Exterior</a:t>
            </a:r>
          </a:p>
        </p:txBody>
      </p:sp>
      <p:sp>
        <p:nvSpPr>
          <p:cNvPr id="23" name="TextBox 22"/>
          <p:cNvSpPr txBox="1"/>
          <p:nvPr/>
        </p:nvSpPr>
        <p:spPr>
          <a:xfrm rot="16382024">
            <a:off x="-311082" y="2769794"/>
            <a:ext cx="130403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South Chimney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459579" y="500367"/>
            <a:ext cx="8729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North-South Corner Exterior</a:t>
            </a:r>
          </a:p>
        </p:txBody>
      </p:sp>
      <p:sp>
        <p:nvSpPr>
          <p:cNvPr id="27" name="TextBox 26"/>
          <p:cNvSpPr txBox="1"/>
          <p:nvPr/>
        </p:nvSpPr>
        <p:spPr>
          <a:xfrm rot="21367495">
            <a:off x="4064752" y="5573933"/>
            <a:ext cx="152965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South-East Interior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615938" y="1212291"/>
            <a:ext cx="159954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South-West Interior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325470" y="2677388"/>
            <a:ext cx="1287532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Partition Wall</a:t>
            </a:r>
          </a:p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(1820 addition)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702886" y="3849023"/>
            <a:ext cx="94936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Bricked Pit</a:t>
            </a:r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7583332" y="1711922"/>
            <a:ext cx="1560668" cy="13750"/>
          </a:xfrm>
          <a:prstGeom prst="line">
            <a:avLst/>
          </a:prstGeom>
          <a:ln w="34925" cap="flat" cmpd="sng" algn="ctr">
            <a:solidFill>
              <a:schemeClr val="bg2">
                <a:lumMod val="90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 rot="15996018">
            <a:off x="1651494" y="3883504"/>
            <a:ext cx="130403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South Interior</a:t>
            </a:r>
          </a:p>
        </p:txBody>
      </p:sp>
      <p:sp>
        <p:nvSpPr>
          <p:cNvPr id="40" name="TextBox 39"/>
          <p:cNvSpPr txBox="1"/>
          <p:nvPr/>
        </p:nvSpPr>
        <p:spPr>
          <a:xfrm rot="15996018">
            <a:off x="1308550" y="1471757"/>
            <a:ext cx="130403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South Interior</a:t>
            </a:r>
          </a:p>
        </p:txBody>
      </p:sp>
      <p:sp>
        <p:nvSpPr>
          <p:cNvPr id="49" name="TextBox 48"/>
          <p:cNvSpPr txBox="1"/>
          <p:nvPr/>
        </p:nvSpPr>
        <p:spPr>
          <a:xfrm rot="4196628">
            <a:off x="6457427" y="1718898"/>
            <a:ext cx="130403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North Interior</a:t>
            </a:r>
          </a:p>
        </p:txBody>
      </p:sp>
      <p:pic>
        <p:nvPicPr>
          <p:cNvPr id="55" name="Picture 5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7869" y="88316"/>
            <a:ext cx="1120369" cy="1708447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777574" y="1393061"/>
            <a:ext cx="87298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South Exterior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6183233" y="2640596"/>
            <a:ext cx="1287532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Partition Wall</a:t>
            </a:r>
          </a:p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(1820 addition)</a:t>
            </a:r>
          </a:p>
        </p:txBody>
      </p:sp>
      <p:sp>
        <p:nvSpPr>
          <p:cNvPr id="72" name="Rectangle 71"/>
          <p:cNvSpPr/>
          <p:nvPr/>
        </p:nvSpPr>
        <p:spPr>
          <a:xfrm>
            <a:off x="4829577" y="27147"/>
            <a:ext cx="4214220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opperplate Gothic Bold" panose="020E0705020206020404" pitchFamily="34" charset="0"/>
              </a:rPr>
              <a:t>English Bond, unpainted under 1910 crawlspace</a:t>
            </a:r>
            <a:endParaRPr lang="en-US" sz="28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Copperplate Gothic Bold" panose="020E0705020206020404" pitchFamily="34" charset="0"/>
            </a:endParaRPr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782" y="2501368"/>
            <a:ext cx="8933015" cy="35719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7397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634031" y="-366868"/>
            <a:ext cx="7820097" cy="6687195"/>
            <a:chOff x="629509" y="-313897"/>
            <a:chExt cx="7820097" cy="6687195"/>
          </a:xfrm>
        </p:grpSpPr>
        <p:grpSp>
          <p:nvGrpSpPr>
            <p:cNvPr id="16" name="Group 15"/>
            <p:cNvGrpSpPr/>
            <p:nvPr/>
          </p:nvGrpSpPr>
          <p:grpSpPr>
            <a:xfrm>
              <a:off x="629509" y="-313897"/>
              <a:ext cx="7820097" cy="6687195"/>
              <a:chOff x="629509" y="-313897"/>
              <a:chExt cx="7820097" cy="6687195"/>
            </a:xfrm>
          </p:grpSpPr>
          <p:grpSp>
            <p:nvGrpSpPr>
              <p:cNvPr id="77" name="Group 76"/>
              <p:cNvGrpSpPr/>
              <p:nvPr/>
            </p:nvGrpSpPr>
            <p:grpSpPr>
              <a:xfrm>
                <a:off x="629509" y="-313897"/>
                <a:ext cx="7820097" cy="6687195"/>
                <a:chOff x="341354" y="118004"/>
                <a:chExt cx="8422075" cy="6648556"/>
              </a:xfrm>
              <a:scene3d>
                <a:camera prst="perspectiveRight" fov="2700000">
                  <a:rot lat="19369340" lon="20606582" rev="680601"/>
                </a:camera>
                <a:lightRig rig="threePt" dir="t"/>
              </a:scene3d>
            </p:grpSpPr>
            <p:pic>
              <p:nvPicPr>
                <p:cNvPr id="26" name="Picture 25"/>
                <p:cNvPicPr>
                  <a:picLocks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 rot="10800000">
                  <a:off x="341354" y="118004"/>
                  <a:ext cx="8422075" cy="6648556"/>
                </a:xfrm>
                <a:prstGeom prst="rect">
                  <a:avLst/>
                </a:prstGeom>
                <a:sp3d prstMaterial="flat">
                  <a:bevelT w="152400" h="508000" prst="softRound"/>
                </a:sp3d>
              </p:spPr>
            </p:pic>
            <p:sp>
              <p:nvSpPr>
                <p:cNvPr id="61" name="Rectangle 60"/>
                <p:cNvSpPr/>
                <p:nvPr/>
              </p:nvSpPr>
              <p:spPr>
                <a:xfrm>
                  <a:off x="1968370" y="3788231"/>
                  <a:ext cx="188219" cy="298348"/>
                </a:xfrm>
                <a:prstGeom prst="rect">
                  <a:avLst/>
                </a:prstGeom>
                <a:sp3d prstMaterial="flat">
                  <a:bevelT w="152400" h="508000" prst="softRound"/>
                </a:sp3d>
              </p:spPr>
              <p:txBody>
                <a:bodyPr wrap="square">
                  <a:spAutoFit/>
                </a:bodyPr>
                <a:lstStyle/>
                <a:p>
                  <a:pPr algn="ctr"/>
                  <a:endParaRPr lang="en-US" sz="1350" b="1" dirty="0">
                    <a:solidFill>
                      <a:schemeClr val="bg2">
                        <a:lumMod val="90000"/>
                      </a:schemeClr>
                    </a:solidFill>
                    <a:highlight>
                      <a:srgbClr val="000080"/>
                    </a:highlight>
                  </a:endParaRPr>
                </a:p>
              </p:txBody>
            </p:sp>
            <p:sp>
              <p:nvSpPr>
                <p:cNvPr id="65" name="Rectangle 64"/>
                <p:cNvSpPr/>
                <p:nvPr/>
              </p:nvSpPr>
              <p:spPr>
                <a:xfrm>
                  <a:off x="2916031" y="3511231"/>
                  <a:ext cx="188219" cy="298348"/>
                </a:xfrm>
                <a:prstGeom prst="rect">
                  <a:avLst/>
                </a:prstGeom>
                <a:sp3d prstMaterial="flat">
                  <a:bevelT w="152400" h="508000" prst="softRound"/>
                </a:sp3d>
              </p:spPr>
              <p:txBody>
                <a:bodyPr wrap="square">
                  <a:spAutoFit/>
                </a:bodyPr>
                <a:lstStyle/>
                <a:p>
                  <a:pPr algn="ctr"/>
                  <a:endParaRPr lang="en-US" sz="1350" b="1" dirty="0">
                    <a:solidFill>
                      <a:schemeClr val="bg2">
                        <a:lumMod val="90000"/>
                      </a:schemeClr>
                    </a:solidFill>
                    <a:highlight>
                      <a:srgbClr val="000080"/>
                    </a:highlight>
                  </a:endParaRPr>
                </a:p>
              </p:txBody>
            </p:sp>
            <p:sp>
              <p:nvSpPr>
                <p:cNvPr id="66" name="Rectangle 65"/>
                <p:cNvSpPr/>
                <p:nvPr/>
              </p:nvSpPr>
              <p:spPr>
                <a:xfrm>
                  <a:off x="3464023" y="3511231"/>
                  <a:ext cx="173971" cy="298348"/>
                </a:xfrm>
                <a:prstGeom prst="rect">
                  <a:avLst/>
                </a:prstGeom>
                <a:sp3d prstMaterial="flat">
                  <a:bevelT w="152400" h="508000" prst="softRound"/>
                </a:sp3d>
              </p:spPr>
              <p:txBody>
                <a:bodyPr wrap="square">
                  <a:spAutoFit/>
                </a:bodyPr>
                <a:lstStyle/>
                <a:p>
                  <a:pPr algn="ctr"/>
                  <a:endParaRPr lang="en-US" sz="1350" b="1" dirty="0">
                    <a:solidFill>
                      <a:schemeClr val="bg2">
                        <a:lumMod val="90000"/>
                      </a:schemeClr>
                    </a:solidFill>
                    <a:highlight>
                      <a:srgbClr val="000080"/>
                    </a:highlight>
                  </a:endParaRPr>
                </a:p>
              </p:txBody>
            </p:sp>
            <p:sp>
              <p:nvSpPr>
                <p:cNvPr id="71" name="Rectangle 70"/>
                <p:cNvSpPr/>
                <p:nvPr/>
              </p:nvSpPr>
              <p:spPr>
                <a:xfrm>
                  <a:off x="5091034" y="2454427"/>
                  <a:ext cx="198951" cy="298348"/>
                </a:xfrm>
                <a:prstGeom prst="rect">
                  <a:avLst/>
                </a:prstGeom>
                <a:sp3d prstMaterial="flat">
                  <a:bevelT w="152400" h="508000" prst="softRound"/>
                </a:sp3d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1350" b="1" dirty="0">
                    <a:solidFill>
                      <a:schemeClr val="bg2">
                        <a:lumMod val="90000"/>
                      </a:schemeClr>
                    </a:solidFill>
                    <a:highlight>
                      <a:srgbClr val="000080"/>
                    </a:highlight>
                  </a:endParaRPr>
                </a:p>
              </p:txBody>
            </p:sp>
          </p:grpSp>
          <p:cxnSp>
            <p:nvCxnSpPr>
              <p:cNvPr id="3" name="Straight Connector 2"/>
              <p:cNvCxnSpPr>
                <a:cxnSpLocks/>
              </p:cNvCxnSpPr>
              <p:nvPr/>
            </p:nvCxnSpPr>
            <p:spPr>
              <a:xfrm flipH="1">
                <a:off x="3980734" y="3217588"/>
                <a:ext cx="158129" cy="405636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/>
              <p:cNvCxnSpPr>
                <a:cxnSpLocks/>
              </p:cNvCxnSpPr>
              <p:nvPr/>
            </p:nvCxnSpPr>
            <p:spPr>
              <a:xfrm flipH="1">
                <a:off x="2502568" y="3613253"/>
                <a:ext cx="1478167" cy="58097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pic>
            <p:nvPicPr>
              <p:cNvPr id="8" name="Picture 7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643294" y="3724586"/>
                <a:ext cx="1571195" cy="447675"/>
              </a:xfrm>
              <a:prstGeom prst="rect">
                <a:avLst/>
              </a:prstGeom>
            </p:spPr>
          </p:pic>
          <p:cxnSp>
            <p:nvCxnSpPr>
              <p:cNvPr id="58" name="Straight Connector 57"/>
              <p:cNvCxnSpPr>
                <a:cxnSpLocks/>
              </p:cNvCxnSpPr>
              <p:nvPr/>
            </p:nvCxnSpPr>
            <p:spPr>
              <a:xfrm flipH="1" flipV="1">
                <a:off x="3980733" y="3623224"/>
                <a:ext cx="158130" cy="921275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1" name="Freeform: Shape 10"/>
              <p:cNvSpPr/>
              <p:nvPr/>
            </p:nvSpPr>
            <p:spPr>
              <a:xfrm>
                <a:off x="2475068" y="3245089"/>
                <a:ext cx="1876926" cy="1265034"/>
              </a:xfrm>
              <a:custGeom>
                <a:avLst/>
                <a:gdLst>
                  <a:gd name="connsiteX0" fmla="*/ 13750 w 1876926"/>
                  <a:gd name="connsiteY0" fmla="*/ 20625 h 1265034"/>
                  <a:gd name="connsiteX1" fmla="*/ 13750 w 1876926"/>
                  <a:gd name="connsiteY1" fmla="*/ 20625 h 1265034"/>
                  <a:gd name="connsiteX2" fmla="*/ 6875 w 1876926"/>
                  <a:gd name="connsiteY2" fmla="*/ 103128 h 1265034"/>
                  <a:gd name="connsiteX3" fmla="*/ 0 w 1876926"/>
                  <a:gd name="connsiteY3" fmla="*/ 123753 h 1265034"/>
                  <a:gd name="connsiteX4" fmla="*/ 6875 w 1876926"/>
                  <a:gd name="connsiteY4" fmla="*/ 240631 h 1265034"/>
                  <a:gd name="connsiteX5" fmla="*/ 20625 w 1876926"/>
                  <a:gd name="connsiteY5" fmla="*/ 323134 h 1265034"/>
                  <a:gd name="connsiteX6" fmla="*/ 27500 w 1876926"/>
                  <a:gd name="connsiteY6" fmla="*/ 343759 h 1265034"/>
                  <a:gd name="connsiteX7" fmla="*/ 34376 w 1876926"/>
                  <a:gd name="connsiteY7" fmla="*/ 385010 h 1265034"/>
                  <a:gd name="connsiteX8" fmla="*/ 48126 w 1876926"/>
                  <a:gd name="connsiteY8" fmla="*/ 405636 h 1265034"/>
                  <a:gd name="connsiteX9" fmla="*/ 55001 w 1876926"/>
                  <a:gd name="connsiteY9" fmla="*/ 419386 h 1265034"/>
                  <a:gd name="connsiteX10" fmla="*/ 1491915 w 1876926"/>
                  <a:gd name="connsiteY10" fmla="*/ 350634 h 1265034"/>
                  <a:gd name="connsiteX11" fmla="*/ 1677546 w 1876926"/>
                  <a:gd name="connsiteY11" fmla="*/ 1265034 h 1265034"/>
                  <a:gd name="connsiteX12" fmla="*/ 1876926 w 1876926"/>
                  <a:gd name="connsiteY12" fmla="*/ 1265034 h 1265034"/>
                  <a:gd name="connsiteX13" fmla="*/ 1670670 w 1876926"/>
                  <a:gd name="connsiteY13" fmla="*/ 0 h 1265034"/>
                  <a:gd name="connsiteX14" fmla="*/ 13750 w 1876926"/>
                  <a:gd name="connsiteY14" fmla="*/ 20625 h 12650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876926" h="1265034">
                    <a:moveTo>
                      <a:pt x="13750" y="20625"/>
                    </a:moveTo>
                    <a:lnTo>
                      <a:pt x="13750" y="20625"/>
                    </a:lnTo>
                    <a:cubicBezTo>
                      <a:pt x="11458" y="48126"/>
                      <a:pt x="10522" y="75774"/>
                      <a:pt x="6875" y="103128"/>
                    </a:cubicBezTo>
                    <a:cubicBezTo>
                      <a:pt x="5917" y="110311"/>
                      <a:pt x="0" y="116506"/>
                      <a:pt x="0" y="123753"/>
                    </a:cubicBezTo>
                    <a:cubicBezTo>
                      <a:pt x="0" y="162780"/>
                      <a:pt x="3634" y="201739"/>
                      <a:pt x="6875" y="240631"/>
                    </a:cubicBezTo>
                    <a:cubicBezTo>
                      <a:pt x="8330" y="258094"/>
                      <a:pt x="15672" y="303321"/>
                      <a:pt x="20625" y="323134"/>
                    </a:cubicBezTo>
                    <a:cubicBezTo>
                      <a:pt x="22383" y="330165"/>
                      <a:pt x="25928" y="336685"/>
                      <a:pt x="27500" y="343759"/>
                    </a:cubicBezTo>
                    <a:cubicBezTo>
                      <a:pt x="30524" y="357367"/>
                      <a:pt x="29968" y="371785"/>
                      <a:pt x="34376" y="385010"/>
                    </a:cubicBezTo>
                    <a:cubicBezTo>
                      <a:pt x="36989" y="392849"/>
                      <a:pt x="43875" y="398550"/>
                      <a:pt x="48126" y="405636"/>
                    </a:cubicBezTo>
                    <a:cubicBezTo>
                      <a:pt x="50762" y="410030"/>
                      <a:pt x="52709" y="414803"/>
                      <a:pt x="55001" y="419386"/>
                    </a:cubicBezTo>
                    <a:lnTo>
                      <a:pt x="1491915" y="350634"/>
                    </a:lnTo>
                    <a:lnTo>
                      <a:pt x="1677546" y="1265034"/>
                    </a:lnTo>
                    <a:lnTo>
                      <a:pt x="1876926" y="1265034"/>
                    </a:lnTo>
                    <a:lnTo>
                      <a:pt x="1670670" y="0"/>
                    </a:lnTo>
                    <a:lnTo>
                      <a:pt x="13750" y="20625"/>
                    </a:lnTo>
                    <a:close/>
                  </a:path>
                </a:pathLst>
              </a:cu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2">
                      <a:lumMod val="90000"/>
                    </a:schemeClr>
                  </a:solidFill>
                </a:endParaRPr>
              </a:p>
            </p:txBody>
          </p:sp>
          <p:cxnSp>
            <p:nvCxnSpPr>
              <p:cNvPr id="13" name="Straight Connector 12"/>
              <p:cNvCxnSpPr>
                <a:cxnSpLocks/>
                <a:stCxn id="11" idx="13"/>
                <a:endCxn id="11" idx="10"/>
              </p:cNvCxnSpPr>
              <p:nvPr/>
            </p:nvCxnSpPr>
            <p:spPr>
              <a:xfrm flipH="1">
                <a:off x="3966983" y="3245089"/>
                <a:ext cx="178755" cy="350634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/>
              <p:cNvCxnSpPr>
                <a:cxnSpLocks/>
                <a:stCxn id="11" idx="0"/>
              </p:cNvCxnSpPr>
              <p:nvPr/>
            </p:nvCxnSpPr>
            <p:spPr>
              <a:xfrm>
                <a:off x="2488818" y="3265714"/>
                <a:ext cx="65099" cy="1344889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489128" y="2639176"/>
              <a:ext cx="956022" cy="390525"/>
            </a:xfrm>
            <a:prstGeom prst="rect">
              <a:avLst/>
            </a:prstGeom>
          </p:spPr>
        </p:pic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353450" y="2742900"/>
              <a:ext cx="205479" cy="390525"/>
            </a:xfrm>
            <a:prstGeom prst="rect">
              <a:avLst/>
            </a:prstGeom>
          </p:spPr>
        </p:pic>
        <p:pic>
          <p:nvPicPr>
            <p:cNvPr id="75" name="Picture 7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815233" y="4082201"/>
              <a:ext cx="205479" cy="390525"/>
            </a:xfrm>
            <a:prstGeom prst="rect">
              <a:avLst/>
            </a:prstGeom>
          </p:spPr>
        </p:pic>
        <p:pic>
          <p:nvPicPr>
            <p:cNvPr id="78" name="Picture 7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020712" y="4277463"/>
              <a:ext cx="438867" cy="390525"/>
            </a:xfrm>
            <a:prstGeom prst="rect">
              <a:avLst/>
            </a:prstGeom>
          </p:spPr>
        </p:pic>
      </p:grpSp>
      <p:sp>
        <p:nvSpPr>
          <p:cNvPr id="21" name="TextBox 20"/>
          <p:cNvSpPr txBox="1"/>
          <p:nvPr/>
        </p:nvSpPr>
        <p:spPr>
          <a:xfrm rot="21342159">
            <a:off x="2606000" y="6405667"/>
            <a:ext cx="155690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South-East Exterior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532419" y="388479"/>
            <a:ext cx="162679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highlight>
                  <a:srgbClr val="FFFF00"/>
                </a:highlight>
              </a:rPr>
              <a:t>South-West Exterior</a:t>
            </a:r>
          </a:p>
        </p:txBody>
      </p:sp>
      <p:sp>
        <p:nvSpPr>
          <p:cNvPr id="23" name="TextBox 22"/>
          <p:cNvSpPr txBox="1"/>
          <p:nvPr/>
        </p:nvSpPr>
        <p:spPr>
          <a:xfrm rot="16382024">
            <a:off x="-311082" y="2769794"/>
            <a:ext cx="130403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South Chimney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459579" y="500367"/>
            <a:ext cx="8729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North-South Corner Exterior</a:t>
            </a:r>
          </a:p>
        </p:txBody>
      </p:sp>
      <p:sp>
        <p:nvSpPr>
          <p:cNvPr id="27" name="TextBox 26"/>
          <p:cNvSpPr txBox="1"/>
          <p:nvPr/>
        </p:nvSpPr>
        <p:spPr>
          <a:xfrm rot="21367495">
            <a:off x="4064752" y="5573933"/>
            <a:ext cx="152965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South-East Interior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615938" y="1212291"/>
            <a:ext cx="159954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South-West Interior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325470" y="2677388"/>
            <a:ext cx="1287532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Partition Wall</a:t>
            </a:r>
          </a:p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(1820 addition)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702886" y="3849023"/>
            <a:ext cx="94936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Bricked Pit</a:t>
            </a:r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7583332" y="1711922"/>
            <a:ext cx="1560668" cy="13750"/>
          </a:xfrm>
          <a:prstGeom prst="line">
            <a:avLst/>
          </a:prstGeom>
          <a:ln w="34925" cap="flat" cmpd="sng" algn="ctr">
            <a:solidFill>
              <a:schemeClr val="bg2">
                <a:lumMod val="90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 rot="15996018">
            <a:off x="1651494" y="3883504"/>
            <a:ext cx="130403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South Interior</a:t>
            </a:r>
          </a:p>
        </p:txBody>
      </p:sp>
      <p:sp>
        <p:nvSpPr>
          <p:cNvPr id="40" name="TextBox 39"/>
          <p:cNvSpPr txBox="1"/>
          <p:nvPr/>
        </p:nvSpPr>
        <p:spPr>
          <a:xfrm rot="15996018">
            <a:off x="1308550" y="1471757"/>
            <a:ext cx="130403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South Interior</a:t>
            </a:r>
          </a:p>
        </p:txBody>
      </p:sp>
      <p:sp>
        <p:nvSpPr>
          <p:cNvPr id="49" name="TextBox 48"/>
          <p:cNvSpPr txBox="1"/>
          <p:nvPr/>
        </p:nvSpPr>
        <p:spPr>
          <a:xfrm rot="4196628">
            <a:off x="6457427" y="1718898"/>
            <a:ext cx="130403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North Interior</a:t>
            </a:r>
          </a:p>
        </p:txBody>
      </p:sp>
      <p:pic>
        <p:nvPicPr>
          <p:cNvPr id="55" name="Picture 5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7869" y="88316"/>
            <a:ext cx="1120369" cy="1708447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777574" y="1393061"/>
            <a:ext cx="87298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South Exterior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6183233" y="2640596"/>
            <a:ext cx="1287532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Partition Wall</a:t>
            </a:r>
          </a:p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(1820 addition)</a:t>
            </a:r>
          </a:p>
        </p:txBody>
      </p:sp>
      <p:sp>
        <p:nvSpPr>
          <p:cNvPr id="72" name="Rectangle 71"/>
          <p:cNvSpPr/>
          <p:nvPr/>
        </p:nvSpPr>
        <p:spPr>
          <a:xfrm>
            <a:off x="4829577" y="27147"/>
            <a:ext cx="4214220" cy="224676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opperplate Gothic Bold" panose="020E0705020206020404" pitchFamily="34" charset="0"/>
              </a:rPr>
              <a:t>English Bond, unpainted under 1910 crawlspace, some areas retain a red-pigment wash</a:t>
            </a:r>
            <a:endParaRPr lang="en-US" sz="28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Copperplate Gothic Bold" panose="020E0705020206020404" pitchFamily="34" charset="0"/>
            </a:endParaRPr>
          </a:p>
        </p:txBody>
      </p:sp>
      <p:pic>
        <p:nvPicPr>
          <p:cNvPr id="41" name="Picture 4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35283" y="3090439"/>
            <a:ext cx="5145221" cy="35511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7290" y="119743"/>
            <a:ext cx="3257760" cy="28882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3706" y="3093790"/>
            <a:ext cx="3746507" cy="36631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0748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634031" y="-366868"/>
            <a:ext cx="7820097" cy="6687195"/>
            <a:chOff x="629509" y="-313897"/>
            <a:chExt cx="7820097" cy="6687195"/>
          </a:xfrm>
        </p:grpSpPr>
        <p:grpSp>
          <p:nvGrpSpPr>
            <p:cNvPr id="16" name="Group 15"/>
            <p:cNvGrpSpPr/>
            <p:nvPr/>
          </p:nvGrpSpPr>
          <p:grpSpPr>
            <a:xfrm>
              <a:off x="629509" y="-313897"/>
              <a:ext cx="7820097" cy="6687195"/>
              <a:chOff x="629509" y="-313897"/>
              <a:chExt cx="7820097" cy="6687195"/>
            </a:xfrm>
          </p:grpSpPr>
          <p:grpSp>
            <p:nvGrpSpPr>
              <p:cNvPr id="77" name="Group 76"/>
              <p:cNvGrpSpPr/>
              <p:nvPr/>
            </p:nvGrpSpPr>
            <p:grpSpPr>
              <a:xfrm>
                <a:off x="629509" y="-313897"/>
                <a:ext cx="7820097" cy="6687195"/>
                <a:chOff x="341354" y="118004"/>
                <a:chExt cx="8422075" cy="6648556"/>
              </a:xfrm>
              <a:scene3d>
                <a:camera prst="perspectiveRight" fov="2700000">
                  <a:rot lat="19369340" lon="20606582" rev="680601"/>
                </a:camera>
                <a:lightRig rig="threePt" dir="t"/>
              </a:scene3d>
            </p:grpSpPr>
            <p:pic>
              <p:nvPicPr>
                <p:cNvPr id="26" name="Picture 25"/>
                <p:cNvPicPr>
                  <a:picLocks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 rot="10800000">
                  <a:off x="341354" y="118004"/>
                  <a:ext cx="8422075" cy="6648556"/>
                </a:xfrm>
                <a:prstGeom prst="rect">
                  <a:avLst/>
                </a:prstGeom>
                <a:sp3d prstMaterial="flat">
                  <a:bevelT w="152400" h="508000" prst="softRound"/>
                </a:sp3d>
              </p:spPr>
            </p:pic>
            <p:sp>
              <p:nvSpPr>
                <p:cNvPr id="61" name="Rectangle 60"/>
                <p:cNvSpPr/>
                <p:nvPr/>
              </p:nvSpPr>
              <p:spPr>
                <a:xfrm>
                  <a:off x="1968370" y="3788231"/>
                  <a:ext cx="188219" cy="298348"/>
                </a:xfrm>
                <a:prstGeom prst="rect">
                  <a:avLst/>
                </a:prstGeom>
                <a:sp3d prstMaterial="flat">
                  <a:bevelT w="152400" h="508000" prst="softRound"/>
                </a:sp3d>
              </p:spPr>
              <p:txBody>
                <a:bodyPr wrap="square">
                  <a:spAutoFit/>
                </a:bodyPr>
                <a:lstStyle/>
                <a:p>
                  <a:pPr algn="ctr"/>
                  <a:endParaRPr lang="en-US" sz="1350" b="1" dirty="0">
                    <a:solidFill>
                      <a:schemeClr val="bg2">
                        <a:lumMod val="90000"/>
                      </a:schemeClr>
                    </a:solidFill>
                    <a:highlight>
                      <a:srgbClr val="000080"/>
                    </a:highlight>
                  </a:endParaRPr>
                </a:p>
              </p:txBody>
            </p:sp>
            <p:sp>
              <p:nvSpPr>
                <p:cNvPr id="65" name="Rectangle 64"/>
                <p:cNvSpPr/>
                <p:nvPr/>
              </p:nvSpPr>
              <p:spPr>
                <a:xfrm>
                  <a:off x="2916031" y="3511231"/>
                  <a:ext cx="188219" cy="298348"/>
                </a:xfrm>
                <a:prstGeom prst="rect">
                  <a:avLst/>
                </a:prstGeom>
                <a:sp3d prstMaterial="flat">
                  <a:bevelT w="152400" h="508000" prst="softRound"/>
                </a:sp3d>
              </p:spPr>
              <p:txBody>
                <a:bodyPr wrap="square">
                  <a:spAutoFit/>
                </a:bodyPr>
                <a:lstStyle/>
                <a:p>
                  <a:pPr algn="ctr"/>
                  <a:endParaRPr lang="en-US" sz="1350" b="1" dirty="0">
                    <a:solidFill>
                      <a:schemeClr val="bg2">
                        <a:lumMod val="90000"/>
                      </a:schemeClr>
                    </a:solidFill>
                    <a:highlight>
                      <a:srgbClr val="000080"/>
                    </a:highlight>
                  </a:endParaRPr>
                </a:p>
              </p:txBody>
            </p:sp>
            <p:sp>
              <p:nvSpPr>
                <p:cNvPr id="66" name="Rectangle 65"/>
                <p:cNvSpPr/>
                <p:nvPr/>
              </p:nvSpPr>
              <p:spPr>
                <a:xfrm>
                  <a:off x="3464023" y="3511231"/>
                  <a:ext cx="173971" cy="298348"/>
                </a:xfrm>
                <a:prstGeom prst="rect">
                  <a:avLst/>
                </a:prstGeom>
                <a:sp3d prstMaterial="flat">
                  <a:bevelT w="152400" h="508000" prst="softRound"/>
                </a:sp3d>
              </p:spPr>
              <p:txBody>
                <a:bodyPr wrap="square">
                  <a:spAutoFit/>
                </a:bodyPr>
                <a:lstStyle/>
                <a:p>
                  <a:pPr algn="ctr"/>
                  <a:endParaRPr lang="en-US" sz="1350" b="1" dirty="0">
                    <a:solidFill>
                      <a:schemeClr val="bg2">
                        <a:lumMod val="90000"/>
                      </a:schemeClr>
                    </a:solidFill>
                    <a:highlight>
                      <a:srgbClr val="000080"/>
                    </a:highlight>
                  </a:endParaRPr>
                </a:p>
              </p:txBody>
            </p:sp>
            <p:sp>
              <p:nvSpPr>
                <p:cNvPr id="71" name="Rectangle 70"/>
                <p:cNvSpPr/>
                <p:nvPr/>
              </p:nvSpPr>
              <p:spPr>
                <a:xfrm>
                  <a:off x="5091034" y="2454427"/>
                  <a:ext cx="198951" cy="298348"/>
                </a:xfrm>
                <a:prstGeom prst="rect">
                  <a:avLst/>
                </a:prstGeom>
                <a:sp3d prstMaterial="flat">
                  <a:bevelT w="152400" h="508000" prst="softRound"/>
                </a:sp3d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1350" b="1" dirty="0">
                    <a:solidFill>
                      <a:schemeClr val="bg2">
                        <a:lumMod val="90000"/>
                      </a:schemeClr>
                    </a:solidFill>
                    <a:highlight>
                      <a:srgbClr val="000080"/>
                    </a:highlight>
                  </a:endParaRPr>
                </a:p>
              </p:txBody>
            </p:sp>
          </p:grpSp>
          <p:cxnSp>
            <p:nvCxnSpPr>
              <p:cNvPr id="3" name="Straight Connector 2"/>
              <p:cNvCxnSpPr>
                <a:cxnSpLocks/>
              </p:cNvCxnSpPr>
              <p:nvPr/>
            </p:nvCxnSpPr>
            <p:spPr>
              <a:xfrm flipH="1">
                <a:off x="3980734" y="3217588"/>
                <a:ext cx="158129" cy="405636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/>
              <p:cNvCxnSpPr>
                <a:cxnSpLocks/>
              </p:cNvCxnSpPr>
              <p:nvPr/>
            </p:nvCxnSpPr>
            <p:spPr>
              <a:xfrm flipH="1">
                <a:off x="2502568" y="3613253"/>
                <a:ext cx="1478167" cy="58097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pic>
            <p:nvPicPr>
              <p:cNvPr id="8" name="Picture 7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643294" y="3724586"/>
                <a:ext cx="1571195" cy="447675"/>
              </a:xfrm>
              <a:prstGeom prst="rect">
                <a:avLst/>
              </a:prstGeom>
            </p:spPr>
          </p:pic>
          <p:cxnSp>
            <p:nvCxnSpPr>
              <p:cNvPr id="58" name="Straight Connector 57"/>
              <p:cNvCxnSpPr>
                <a:cxnSpLocks/>
              </p:cNvCxnSpPr>
              <p:nvPr/>
            </p:nvCxnSpPr>
            <p:spPr>
              <a:xfrm flipH="1" flipV="1">
                <a:off x="3980733" y="3623224"/>
                <a:ext cx="158130" cy="921275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1" name="Freeform: Shape 10"/>
              <p:cNvSpPr/>
              <p:nvPr/>
            </p:nvSpPr>
            <p:spPr>
              <a:xfrm>
                <a:off x="2475068" y="3245089"/>
                <a:ext cx="1876926" cy="1265034"/>
              </a:xfrm>
              <a:custGeom>
                <a:avLst/>
                <a:gdLst>
                  <a:gd name="connsiteX0" fmla="*/ 13750 w 1876926"/>
                  <a:gd name="connsiteY0" fmla="*/ 20625 h 1265034"/>
                  <a:gd name="connsiteX1" fmla="*/ 13750 w 1876926"/>
                  <a:gd name="connsiteY1" fmla="*/ 20625 h 1265034"/>
                  <a:gd name="connsiteX2" fmla="*/ 6875 w 1876926"/>
                  <a:gd name="connsiteY2" fmla="*/ 103128 h 1265034"/>
                  <a:gd name="connsiteX3" fmla="*/ 0 w 1876926"/>
                  <a:gd name="connsiteY3" fmla="*/ 123753 h 1265034"/>
                  <a:gd name="connsiteX4" fmla="*/ 6875 w 1876926"/>
                  <a:gd name="connsiteY4" fmla="*/ 240631 h 1265034"/>
                  <a:gd name="connsiteX5" fmla="*/ 20625 w 1876926"/>
                  <a:gd name="connsiteY5" fmla="*/ 323134 h 1265034"/>
                  <a:gd name="connsiteX6" fmla="*/ 27500 w 1876926"/>
                  <a:gd name="connsiteY6" fmla="*/ 343759 h 1265034"/>
                  <a:gd name="connsiteX7" fmla="*/ 34376 w 1876926"/>
                  <a:gd name="connsiteY7" fmla="*/ 385010 h 1265034"/>
                  <a:gd name="connsiteX8" fmla="*/ 48126 w 1876926"/>
                  <a:gd name="connsiteY8" fmla="*/ 405636 h 1265034"/>
                  <a:gd name="connsiteX9" fmla="*/ 55001 w 1876926"/>
                  <a:gd name="connsiteY9" fmla="*/ 419386 h 1265034"/>
                  <a:gd name="connsiteX10" fmla="*/ 1491915 w 1876926"/>
                  <a:gd name="connsiteY10" fmla="*/ 350634 h 1265034"/>
                  <a:gd name="connsiteX11" fmla="*/ 1677546 w 1876926"/>
                  <a:gd name="connsiteY11" fmla="*/ 1265034 h 1265034"/>
                  <a:gd name="connsiteX12" fmla="*/ 1876926 w 1876926"/>
                  <a:gd name="connsiteY12" fmla="*/ 1265034 h 1265034"/>
                  <a:gd name="connsiteX13" fmla="*/ 1670670 w 1876926"/>
                  <a:gd name="connsiteY13" fmla="*/ 0 h 1265034"/>
                  <a:gd name="connsiteX14" fmla="*/ 13750 w 1876926"/>
                  <a:gd name="connsiteY14" fmla="*/ 20625 h 12650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876926" h="1265034">
                    <a:moveTo>
                      <a:pt x="13750" y="20625"/>
                    </a:moveTo>
                    <a:lnTo>
                      <a:pt x="13750" y="20625"/>
                    </a:lnTo>
                    <a:cubicBezTo>
                      <a:pt x="11458" y="48126"/>
                      <a:pt x="10522" y="75774"/>
                      <a:pt x="6875" y="103128"/>
                    </a:cubicBezTo>
                    <a:cubicBezTo>
                      <a:pt x="5917" y="110311"/>
                      <a:pt x="0" y="116506"/>
                      <a:pt x="0" y="123753"/>
                    </a:cubicBezTo>
                    <a:cubicBezTo>
                      <a:pt x="0" y="162780"/>
                      <a:pt x="3634" y="201739"/>
                      <a:pt x="6875" y="240631"/>
                    </a:cubicBezTo>
                    <a:cubicBezTo>
                      <a:pt x="8330" y="258094"/>
                      <a:pt x="15672" y="303321"/>
                      <a:pt x="20625" y="323134"/>
                    </a:cubicBezTo>
                    <a:cubicBezTo>
                      <a:pt x="22383" y="330165"/>
                      <a:pt x="25928" y="336685"/>
                      <a:pt x="27500" y="343759"/>
                    </a:cubicBezTo>
                    <a:cubicBezTo>
                      <a:pt x="30524" y="357367"/>
                      <a:pt x="29968" y="371785"/>
                      <a:pt x="34376" y="385010"/>
                    </a:cubicBezTo>
                    <a:cubicBezTo>
                      <a:pt x="36989" y="392849"/>
                      <a:pt x="43875" y="398550"/>
                      <a:pt x="48126" y="405636"/>
                    </a:cubicBezTo>
                    <a:cubicBezTo>
                      <a:pt x="50762" y="410030"/>
                      <a:pt x="52709" y="414803"/>
                      <a:pt x="55001" y="419386"/>
                    </a:cubicBezTo>
                    <a:lnTo>
                      <a:pt x="1491915" y="350634"/>
                    </a:lnTo>
                    <a:lnTo>
                      <a:pt x="1677546" y="1265034"/>
                    </a:lnTo>
                    <a:lnTo>
                      <a:pt x="1876926" y="1265034"/>
                    </a:lnTo>
                    <a:lnTo>
                      <a:pt x="1670670" y="0"/>
                    </a:lnTo>
                    <a:lnTo>
                      <a:pt x="13750" y="20625"/>
                    </a:lnTo>
                    <a:close/>
                  </a:path>
                </a:pathLst>
              </a:cu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2">
                      <a:lumMod val="90000"/>
                    </a:schemeClr>
                  </a:solidFill>
                </a:endParaRPr>
              </a:p>
            </p:txBody>
          </p:sp>
          <p:cxnSp>
            <p:nvCxnSpPr>
              <p:cNvPr id="13" name="Straight Connector 12"/>
              <p:cNvCxnSpPr>
                <a:cxnSpLocks/>
                <a:stCxn id="11" idx="13"/>
                <a:endCxn id="11" idx="10"/>
              </p:cNvCxnSpPr>
              <p:nvPr/>
            </p:nvCxnSpPr>
            <p:spPr>
              <a:xfrm flipH="1">
                <a:off x="3966983" y="3245089"/>
                <a:ext cx="178755" cy="350634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/>
              <p:cNvCxnSpPr>
                <a:cxnSpLocks/>
                <a:stCxn id="11" idx="0"/>
              </p:cNvCxnSpPr>
              <p:nvPr/>
            </p:nvCxnSpPr>
            <p:spPr>
              <a:xfrm>
                <a:off x="2488818" y="3265714"/>
                <a:ext cx="65099" cy="1344889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489128" y="2639176"/>
              <a:ext cx="956022" cy="390525"/>
            </a:xfrm>
            <a:prstGeom prst="rect">
              <a:avLst/>
            </a:prstGeom>
          </p:spPr>
        </p:pic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353450" y="2742900"/>
              <a:ext cx="205479" cy="390525"/>
            </a:xfrm>
            <a:prstGeom prst="rect">
              <a:avLst/>
            </a:prstGeom>
          </p:spPr>
        </p:pic>
        <p:pic>
          <p:nvPicPr>
            <p:cNvPr id="75" name="Picture 7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815233" y="4082201"/>
              <a:ext cx="205479" cy="390525"/>
            </a:xfrm>
            <a:prstGeom prst="rect">
              <a:avLst/>
            </a:prstGeom>
          </p:spPr>
        </p:pic>
        <p:pic>
          <p:nvPicPr>
            <p:cNvPr id="78" name="Picture 7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020712" y="4277463"/>
              <a:ext cx="438867" cy="390525"/>
            </a:xfrm>
            <a:prstGeom prst="rect">
              <a:avLst/>
            </a:prstGeom>
          </p:spPr>
        </p:pic>
      </p:grpSp>
      <p:sp>
        <p:nvSpPr>
          <p:cNvPr id="21" name="TextBox 20"/>
          <p:cNvSpPr txBox="1"/>
          <p:nvPr/>
        </p:nvSpPr>
        <p:spPr>
          <a:xfrm rot="21342159">
            <a:off x="2606000" y="6405667"/>
            <a:ext cx="155690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South-East Exterior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532419" y="388479"/>
            <a:ext cx="162679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South-West Exterior</a:t>
            </a:r>
          </a:p>
        </p:txBody>
      </p:sp>
      <p:sp>
        <p:nvSpPr>
          <p:cNvPr id="23" name="TextBox 22"/>
          <p:cNvSpPr txBox="1"/>
          <p:nvPr/>
        </p:nvSpPr>
        <p:spPr>
          <a:xfrm rot="16382024">
            <a:off x="-311082" y="2769794"/>
            <a:ext cx="130403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South Chimney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459579" y="500367"/>
            <a:ext cx="8729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North-South Corner Exterior</a:t>
            </a:r>
          </a:p>
        </p:txBody>
      </p:sp>
      <p:sp>
        <p:nvSpPr>
          <p:cNvPr id="27" name="TextBox 26"/>
          <p:cNvSpPr txBox="1"/>
          <p:nvPr/>
        </p:nvSpPr>
        <p:spPr>
          <a:xfrm rot="21367495">
            <a:off x="4064752" y="5573933"/>
            <a:ext cx="152965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South-East Interior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615938" y="1212291"/>
            <a:ext cx="159954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highlight>
                  <a:srgbClr val="FFFF00"/>
                </a:highlight>
              </a:rPr>
              <a:t>South-West Interior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325470" y="2677388"/>
            <a:ext cx="1287532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Partition Wall</a:t>
            </a:r>
          </a:p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(1820 addition)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702886" y="3849023"/>
            <a:ext cx="94936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Bricked Pit</a:t>
            </a:r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7583332" y="1711922"/>
            <a:ext cx="1560668" cy="13750"/>
          </a:xfrm>
          <a:prstGeom prst="line">
            <a:avLst/>
          </a:prstGeom>
          <a:ln w="34925" cap="flat" cmpd="sng" algn="ctr">
            <a:solidFill>
              <a:schemeClr val="bg2">
                <a:lumMod val="90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 rot="15996018">
            <a:off x="1651494" y="3883504"/>
            <a:ext cx="130403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South Interior</a:t>
            </a:r>
          </a:p>
        </p:txBody>
      </p:sp>
      <p:sp>
        <p:nvSpPr>
          <p:cNvPr id="40" name="TextBox 39"/>
          <p:cNvSpPr txBox="1"/>
          <p:nvPr/>
        </p:nvSpPr>
        <p:spPr>
          <a:xfrm rot="15996018">
            <a:off x="1308550" y="1471757"/>
            <a:ext cx="130403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South Interior</a:t>
            </a:r>
          </a:p>
        </p:txBody>
      </p:sp>
      <p:sp>
        <p:nvSpPr>
          <p:cNvPr id="49" name="TextBox 48"/>
          <p:cNvSpPr txBox="1"/>
          <p:nvPr/>
        </p:nvSpPr>
        <p:spPr>
          <a:xfrm rot="4196628">
            <a:off x="6457427" y="1718898"/>
            <a:ext cx="130403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North Interior</a:t>
            </a:r>
          </a:p>
        </p:txBody>
      </p:sp>
      <p:pic>
        <p:nvPicPr>
          <p:cNvPr id="55" name="Picture 5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7869" y="88316"/>
            <a:ext cx="1120369" cy="1708447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777574" y="1393061"/>
            <a:ext cx="87298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South Exterior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6183233" y="2640596"/>
            <a:ext cx="1287532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Partition Wall</a:t>
            </a:r>
          </a:p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(1820 addition)</a:t>
            </a:r>
          </a:p>
        </p:txBody>
      </p:sp>
      <p:sp>
        <p:nvSpPr>
          <p:cNvPr id="72" name="Rectangle 71"/>
          <p:cNvSpPr/>
          <p:nvPr/>
        </p:nvSpPr>
        <p:spPr>
          <a:xfrm>
            <a:off x="4971661" y="5347238"/>
            <a:ext cx="3880713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opperplate Gothic Bold" panose="020E0705020206020404" pitchFamily="34" charset="0"/>
              </a:rPr>
              <a:t>English Bond over Bog-Iron Stone Foundation</a:t>
            </a:r>
            <a:endParaRPr lang="en-US" sz="28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Copperplate Gothic Bold" panose="020E0705020206020404" pitchFamily="34" charset="0"/>
            </a:endParaRPr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954" y="1512372"/>
            <a:ext cx="4132892" cy="52631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89487" y="1520523"/>
            <a:ext cx="4796757" cy="32878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09665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634031" y="-366868"/>
            <a:ext cx="7820097" cy="6687195"/>
            <a:chOff x="629509" y="-313897"/>
            <a:chExt cx="7820097" cy="6687195"/>
          </a:xfrm>
        </p:grpSpPr>
        <p:grpSp>
          <p:nvGrpSpPr>
            <p:cNvPr id="16" name="Group 15"/>
            <p:cNvGrpSpPr/>
            <p:nvPr/>
          </p:nvGrpSpPr>
          <p:grpSpPr>
            <a:xfrm>
              <a:off x="629509" y="-313897"/>
              <a:ext cx="7820097" cy="6687195"/>
              <a:chOff x="629509" y="-313897"/>
              <a:chExt cx="7820097" cy="6687195"/>
            </a:xfrm>
          </p:grpSpPr>
          <p:grpSp>
            <p:nvGrpSpPr>
              <p:cNvPr id="77" name="Group 76"/>
              <p:cNvGrpSpPr/>
              <p:nvPr/>
            </p:nvGrpSpPr>
            <p:grpSpPr>
              <a:xfrm>
                <a:off x="629509" y="-313897"/>
                <a:ext cx="7820097" cy="6687195"/>
                <a:chOff x="341354" y="118004"/>
                <a:chExt cx="8422075" cy="6648556"/>
              </a:xfrm>
              <a:scene3d>
                <a:camera prst="perspectiveRight" fov="2700000">
                  <a:rot lat="19369340" lon="20606582" rev="680601"/>
                </a:camera>
                <a:lightRig rig="threePt" dir="t"/>
              </a:scene3d>
            </p:grpSpPr>
            <p:pic>
              <p:nvPicPr>
                <p:cNvPr id="26" name="Picture 25"/>
                <p:cNvPicPr>
                  <a:picLocks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 rot="10800000">
                  <a:off x="341354" y="118004"/>
                  <a:ext cx="8422075" cy="6648556"/>
                </a:xfrm>
                <a:prstGeom prst="rect">
                  <a:avLst/>
                </a:prstGeom>
                <a:sp3d prstMaterial="flat">
                  <a:bevelT w="152400" h="508000" prst="softRound"/>
                </a:sp3d>
              </p:spPr>
            </p:pic>
            <p:sp>
              <p:nvSpPr>
                <p:cNvPr id="61" name="Rectangle 60"/>
                <p:cNvSpPr/>
                <p:nvPr/>
              </p:nvSpPr>
              <p:spPr>
                <a:xfrm>
                  <a:off x="1968370" y="3788231"/>
                  <a:ext cx="188219" cy="298348"/>
                </a:xfrm>
                <a:prstGeom prst="rect">
                  <a:avLst/>
                </a:prstGeom>
                <a:sp3d prstMaterial="flat">
                  <a:bevelT w="152400" h="508000" prst="softRound"/>
                </a:sp3d>
              </p:spPr>
              <p:txBody>
                <a:bodyPr wrap="square">
                  <a:spAutoFit/>
                </a:bodyPr>
                <a:lstStyle/>
                <a:p>
                  <a:pPr algn="ctr"/>
                  <a:endParaRPr lang="en-US" sz="1350" b="1" dirty="0">
                    <a:solidFill>
                      <a:schemeClr val="bg2">
                        <a:lumMod val="90000"/>
                      </a:schemeClr>
                    </a:solidFill>
                    <a:highlight>
                      <a:srgbClr val="000080"/>
                    </a:highlight>
                  </a:endParaRPr>
                </a:p>
              </p:txBody>
            </p:sp>
            <p:sp>
              <p:nvSpPr>
                <p:cNvPr id="65" name="Rectangle 64"/>
                <p:cNvSpPr/>
                <p:nvPr/>
              </p:nvSpPr>
              <p:spPr>
                <a:xfrm>
                  <a:off x="2916031" y="3511231"/>
                  <a:ext cx="188219" cy="298348"/>
                </a:xfrm>
                <a:prstGeom prst="rect">
                  <a:avLst/>
                </a:prstGeom>
                <a:sp3d prstMaterial="flat">
                  <a:bevelT w="152400" h="508000" prst="softRound"/>
                </a:sp3d>
              </p:spPr>
              <p:txBody>
                <a:bodyPr wrap="square">
                  <a:spAutoFit/>
                </a:bodyPr>
                <a:lstStyle/>
                <a:p>
                  <a:pPr algn="ctr"/>
                  <a:endParaRPr lang="en-US" sz="1350" b="1" dirty="0">
                    <a:solidFill>
                      <a:schemeClr val="bg2">
                        <a:lumMod val="90000"/>
                      </a:schemeClr>
                    </a:solidFill>
                    <a:highlight>
                      <a:srgbClr val="000080"/>
                    </a:highlight>
                  </a:endParaRPr>
                </a:p>
              </p:txBody>
            </p:sp>
            <p:sp>
              <p:nvSpPr>
                <p:cNvPr id="66" name="Rectangle 65"/>
                <p:cNvSpPr/>
                <p:nvPr/>
              </p:nvSpPr>
              <p:spPr>
                <a:xfrm>
                  <a:off x="3464023" y="3511231"/>
                  <a:ext cx="173971" cy="298348"/>
                </a:xfrm>
                <a:prstGeom prst="rect">
                  <a:avLst/>
                </a:prstGeom>
                <a:sp3d prstMaterial="flat">
                  <a:bevelT w="152400" h="508000" prst="softRound"/>
                </a:sp3d>
              </p:spPr>
              <p:txBody>
                <a:bodyPr wrap="square">
                  <a:spAutoFit/>
                </a:bodyPr>
                <a:lstStyle/>
                <a:p>
                  <a:pPr algn="ctr"/>
                  <a:endParaRPr lang="en-US" sz="1350" b="1" dirty="0">
                    <a:solidFill>
                      <a:schemeClr val="bg2">
                        <a:lumMod val="90000"/>
                      </a:schemeClr>
                    </a:solidFill>
                    <a:highlight>
                      <a:srgbClr val="000080"/>
                    </a:highlight>
                  </a:endParaRPr>
                </a:p>
              </p:txBody>
            </p:sp>
            <p:sp>
              <p:nvSpPr>
                <p:cNvPr id="71" name="Rectangle 70"/>
                <p:cNvSpPr/>
                <p:nvPr/>
              </p:nvSpPr>
              <p:spPr>
                <a:xfrm>
                  <a:off x="5091034" y="2454427"/>
                  <a:ext cx="198951" cy="298348"/>
                </a:xfrm>
                <a:prstGeom prst="rect">
                  <a:avLst/>
                </a:prstGeom>
                <a:sp3d prstMaterial="flat">
                  <a:bevelT w="152400" h="508000" prst="softRound"/>
                </a:sp3d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1350" b="1" dirty="0">
                    <a:solidFill>
                      <a:schemeClr val="bg2">
                        <a:lumMod val="90000"/>
                      </a:schemeClr>
                    </a:solidFill>
                    <a:highlight>
                      <a:srgbClr val="000080"/>
                    </a:highlight>
                  </a:endParaRPr>
                </a:p>
              </p:txBody>
            </p:sp>
          </p:grpSp>
          <p:cxnSp>
            <p:nvCxnSpPr>
              <p:cNvPr id="3" name="Straight Connector 2"/>
              <p:cNvCxnSpPr>
                <a:cxnSpLocks/>
              </p:cNvCxnSpPr>
              <p:nvPr/>
            </p:nvCxnSpPr>
            <p:spPr>
              <a:xfrm flipH="1">
                <a:off x="3980734" y="3217588"/>
                <a:ext cx="158129" cy="405636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/>
              <p:cNvCxnSpPr>
                <a:cxnSpLocks/>
              </p:cNvCxnSpPr>
              <p:nvPr/>
            </p:nvCxnSpPr>
            <p:spPr>
              <a:xfrm flipH="1">
                <a:off x="2502568" y="3613253"/>
                <a:ext cx="1478167" cy="58097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pic>
            <p:nvPicPr>
              <p:cNvPr id="8" name="Picture 7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643294" y="3724586"/>
                <a:ext cx="1571195" cy="447675"/>
              </a:xfrm>
              <a:prstGeom prst="rect">
                <a:avLst/>
              </a:prstGeom>
            </p:spPr>
          </p:pic>
          <p:cxnSp>
            <p:nvCxnSpPr>
              <p:cNvPr id="58" name="Straight Connector 57"/>
              <p:cNvCxnSpPr>
                <a:cxnSpLocks/>
              </p:cNvCxnSpPr>
              <p:nvPr/>
            </p:nvCxnSpPr>
            <p:spPr>
              <a:xfrm flipH="1" flipV="1">
                <a:off x="3980733" y="3623224"/>
                <a:ext cx="158130" cy="921275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1" name="Freeform: Shape 10"/>
              <p:cNvSpPr/>
              <p:nvPr/>
            </p:nvSpPr>
            <p:spPr>
              <a:xfrm>
                <a:off x="2475068" y="3245089"/>
                <a:ext cx="1876926" cy="1265034"/>
              </a:xfrm>
              <a:custGeom>
                <a:avLst/>
                <a:gdLst>
                  <a:gd name="connsiteX0" fmla="*/ 13750 w 1876926"/>
                  <a:gd name="connsiteY0" fmla="*/ 20625 h 1265034"/>
                  <a:gd name="connsiteX1" fmla="*/ 13750 w 1876926"/>
                  <a:gd name="connsiteY1" fmla="*/ 20625 h 1265034"/>
                  <a:gd name="connsiteX2" fmla="*/ 6875 w 1876926"/>
                  <a:gd name="connsiteY2" fmla="*/ 103128 h 1265034"/>
                  <a:gd name="connsiteX3" fmla="*/ 0 w 1876926"/>
                  <a:gd name="connsiteY3" fmla="*/ 123753 h 1265034"/>
                  <a:gd name="connsiteX4" fmla="*/ 6875 w 1876926"/>
                  <a:gd name="connsiteY4" fmla="*/ 240631 h 1265034"/>
                  <a:gd name="connsiteX5" fmla="*/ 20625 w 1876926"/>
                  <a:gd name="connsiteY5" fmla="*/ 323134 h 1265034"/>
                  <a:gd name="connsiteX6" fmla="*/ 27500 w 1876926"/>
                  <a:gd name="connsiteY6" fmla="*/ 343759 h 1265034"/>
                  <a:gd name="connsiteX7" fmla="*/ 34376 w 1876926"/>
                  <a:gd name="connsiteY7" fmla="*/ 385010 h 1265034"/>
                  <a:gd name="connsiteX8" fmla="*/ 48126 w 1876926"/>
                  <a:gd name="connsiteY8" fmla="*/ 405636 h 1265034"/>
                  <a:gd name="connsiteX9" fmla="*/ 55001 w 1876926"/>
                  <a:gd name="connsiteY9" fmla="*/ 419386 h 1265034"/>
                  <a:gd name="connsiteX10" fmla="*/ 1491915 w 1876926"/>
                  <a:gd name="connsiteY10" fmla="*/ 350634 h 1265034"/>
                  <a:gd name="connsiteX11" fmla="*/ 1677546 w 1876926"/>
                  <a:gd name="connsiteY11" fmla="*/ 1265034 h 1265034"/>
                  <a:gd name="connsiteX12" fmla="*/ 1876926 w 1876926"/>
                  <a:gd name="connsiteY12" fmla="*/ 1265034 h 1265034"/>
                  <a:gd name="connsiteX13" fmla="*/ 1670670 w 1876926"/>
                  <a:gd name="connsiteY13" fmla="*/ 0 h 1265034"/>
                  <a:gd name="connsiteX14" fmla="*/ 13750 w 1876926"/>
                  <a:gd name="connsiteY14" fmla="*/ 20625 h 12650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876926" h="1265034">
                    <a:moveTo>
                      <a:pt x="13750" y="20625"/>
                    </a:moveTo>
                    <a:lnTo>
                      <a:pt x="13750" y="20625"/>
                    </a:lnTo>
                    <a:cubicBezTo>
                      <a:pt x="11458" y="48126"/>
                      <a:pt x="10522" y="75774"/>
                      <a:pt x="6875" y="103128"/>
                    </a:cubicBezTo>
                    <a:cubicBezTo>
                      <a:pt x="5917" y="110311"/>
                      <a:pt x="0" y="116506"/>
                      <a:pt x="0" y="123753"/>
                    </a:cubicBezTo>
                    <a:cubicBezTo>
                      <a:pt x="0" y="162780"/>
                      <a:pt x="3634" y="201739"/>
                      <a:pt x="6875" y="240631"/>
                    </a:cubicBezTo>
                    <a:cubicBezTo>
                      <a:pt x="8330" y="258094"/>
                      <a:pt x="15672" y="303321"/>
                      <a:pt x="20625" y="323134"/>
                    </a:cubicBezTo>
                    <a:cubicBezTo>
                      <a:pt x="22383" y="330165"/>
                      <a:pt x="25928" y="336685"/>
                      <a:pt x="27500" y="343759"/>
                    </a:cubicBezTo>
                    <a:cubicBezTo>
                      <a:pt x="30524" y="357367"/>
                      <a:pt x="29968" y="371785"/>
                      <a:pt x="34376" y="385010"/>
                    </a:cubicBezTo>
                    <a:cubicBezTo>
                      <a:pt x="36989" y="392849"/>
                      <a:pt x="43875" y="398550"/>
                      <a:pt x="48126" y="405636"/>
                    </a:cubicBezTo>
                    <a:cubicBezTo>
                      <a:pt x="50762" y="410030"/>
                      <a:pt x="52709" y="414803"/>
                      <a:pt x="55001" y="419386"/>
                    </a:cubicBezTo>
                    <a:lnTo>
                      <a:pt x="1491915" y="350634"/>
                    </a:lnTo>
                    <a:lnTo>
                      <a:pt x="1677546" y="1265034"/>
                    </a:lnTo>
                    <a:lnTo>
                      <a:pt x="1876926" y="1265034"/>
                    </a:lnTo>
                    <a:lnTo>
                      <a:pt x="1670670" y="0"/>
                    </a:lnTo>
                    <a:lnTo>
                      <a:pt x="13750" y="20625"/>
                    </a:lnTo>
                    <a:close/>
                  </a:path>
                </a:pathLst>
              </a:cu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2">
                      <a:lumMod val="90000"/>
                    </a:schemeClr>
                  </a:solidFill>
                </a:endParaRPr>
              </a:p>
            </p:txBody>
          </p:sp>
          <p:cxnSp>
            <p:nvCxnSpPr>
              <p:cNvPr id="13" name="Straight Connector 12"/>
              <p:cNvCxnSpPr>
                <a:cxnSpLocks/>
                <a:stCxn id="11" idx="13"/>
                <a:endCxn id="11" idx="10"/>
              </p:cNvCxnSpPr>
              <p:nvPr/>
            </p:nvCxnSpPr>
            <p:spPr>
              <a:xfrm flipH="1">
                <a:off x="3966983" y="3245089"/>
                <a:ext cx="178755" cy="350634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/>
              <p:cNvCxnSpPr>
                <a:cxnSpLocks/>
                <a:stCxn id="11" idx="0"/>
              </p:cNvCxnSpPr>
              <p:nvPr/>
            </p:nvCxnSpPr>
            <p:spPr>
              <a:xfrm>
                <a:off x="2488818" y="3265714"/>
                <a:ext cx="65099" cy="1344889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489128" y="2639176"/>
              <a:ext cx="956022" cy="390525"/>
            </a:xfrm>
            <a:prstGeom prst="rect">
              <a:avLst/>
            </a:prstGeom>
          </p:spPr>
        </p:pic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353450" y="2742900"/>
              <a:ext cx="205479" cy="390525"/>
            </a:xfrm>
            <a:prstGeom prst="rect">
              <a:avLst/>
            </a:prstGeom>
          </p:spPr>
        </p:pic>
        <p:pic>
          <p:nvPicPr>
            <p:cNvPr id="75" name="Picture 7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815233" y="4082201"/>
              <a:ext cx="205479" cy="390525"/>
            </a:xfrm>
            <a:prstGeom prst="rect">
              <a:avLst/>
            </a:prstGeom>
          </p:spPr>
        </p:pic>
        <p:pic>
          <p:nvPicPr>
            <p:cNvPr id="78" name="Picture 7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020712" y="4277463"/>
              <a:ext cx="438867" cy="390525"/>
            </a:xfrm>
            <a:prstGeom prst="rect">
              <a:avLst/>
            </a:prstGeom>
          </p:spPr>
        </p:pic>
      </p:grpSp>
      <p:sp>
        <p:nvSpPr>
          <p:cNvPr id="21" name="TextBox 20"/>
          <p:cNvSpPr txBox="1"/>
          <p:nvPr/>
        </p:nvSpPr>
        <p:spPr>
          <a:xfrm rot="21342159">
            <a:off x="2606000" y="6405667"/>
            <a:ext cx="155690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South-East Exterior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532419" y="388479"/>
            <a:ext cx="162679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South-West Exterior</a:t>
            </a:r>
          </a:p>
        </p:txBody>
      </p:sp>
      <p:sp>
        <p:nvSpPr>
          <p:cNvPr id="23" name="TextBox 22"/>
          <p:cNvSpPr txBox="1"/>
          <p:nvPr/>
        </p:nvSpPr>
        <p:spPr>
          <a:xfrm rot="16382024">
            <a:off x="-311082" y="2769794"/>
            <a:ext cx="130403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South Chimney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459579" y="500367"/>
            <a:ext cx="8729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>
                <a:highlight>
                  <a:srgbClr val="FFFF00"/>
                </a:highlight>
              </a:rPr>
              <a:t>North-South Corner Exterior</a:t>
            </a:r>
          </a:p>
        </p:txBody>
      </p:sp>
      <p:sp>
        <p:nvSpPr>
          <p:cNvPr id="27" name="TextBox 26"/>
          <p:cNvSpPr txBox="1"/>
          <p:nvPr/>
        </p:nvSpPr>
        <p:spPr>
          <a:xfrm rot="21367495">
            <a:off x="4064752" y="5573933"/>
            <a:ext cx="152965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South-East Interior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615938" y="1212291"/>
            <a:ext cx="159954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South-West Interior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325470" y="2677388"/>
            <a:ext cx="1287532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Partition Wall</a:t>
            </a:r>
          </a:p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(1820 addition)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702886" y="3849023"/>
            <a:ext cx="94936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Bricked Pit</a:t>
            </a:r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7583332" y="1711922"/>
            <a:ext cx="1560668" cy="13750"/>
          </a:xfrm>
          <a:prstGeom prst="line">
            <a:avLst/>
          </a:prstGeom>
          <a:ln w="34925" cap="flat" cmpd="sng" algn="ctr">
            <a:solidFill>
              <a:schemeClr val="bg2">
                <a:lumMod val="90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 rot="15996018">
            <a:off x="1651494" y="3883504"/>
            <a:ext cx="130403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South Interior</a:t>
            </a:r>
          </a:p>
        </p:txBody>
      </p:sp>
      <p:sp>
        <p:nvSpPr>
          <p:cNvPr id="40" name="TextBox 39"/>
          <p:cNvSpPr txBox="1"/>
          <p:nvPr/>
        </p:nvSpPr>
        <p:spPr>
          <a:xfrm rot="15996018">
            <a:off x="1308550" y="1471757"/>
            <a:ext cx="130403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South Interior</a:t>
            </a:r>
          </a:p>
        </p:txBody>
      </p:sp>
      <p:sp>
        <p:nvSpPr>
          <p:cNvPr id="49" name="TextBox 48"/>
          <p:cNvSpPr txBox="1"/>
          <p:nvPr/>
        </p:nvSpPr>
        <p:spPr>
          <a:xfrm rot="4196628">
            <a:off x="6457427" y="1718898"/>
            <a:ext cx="130403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North Interior</a:t>
            </a:r>
          </a:p>
        </p:txBody>
      </p:sp>
      <p:pic>
        <p:nvPicPr>
          <p:cNvPr id="55" name="Picture 5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7869" y="88316"/>
            <a:ext cx="1120369" cy="1708447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777574" y="1393061"/>
            <a:ext cx="87298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South Exterior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6183233" y="2640596"/>
            <a:ext cx="1287532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Partition Wall</a:t>
            </a:r>
          </a:p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(1820 addition)</a:t>
            </a:r>
          </a:p>
        </p:txBody>
      </p:sp>
      <p:sp>
        <p:nvSpPr>
          <p:cNvPr id="72" name="Rectangle 71"/>
          <p:cNvSpPr/>
          <p:nvPr/>
        </p:nvSpPr>
        <p:spPr>
          <a:xfrm>
            <a:off x="-42264" y="10831"/>
            <a:ext cx="421422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opperplate Gothic Bold" panose="020E0705020206020404" pitchFamily="34" charset="0"/>
              </a:rPr>
              <a:t>English Bond</a:t>
            </a:r>
            <a:endParaRPr lang="en-US" sz="28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Copperplate Gothic Bold" panose="020E0705020206020404" pitchFamily="34" charset="0"/>
            </a:endParaRPr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72099" y="1289398"/>
            <a:ext cx="5336710" cy="42303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84099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634031" y="-366868"/>
            <a:ext cx="7820097" cy="6687195"/>
            <a:chOff x="629509" y="-313897"/>
            <a:chExt cx="7820097" cy="6687195"/>
          </a:xfrm>
        </p:grpSpPr>
        <p:grpSp>
          <p:nvGrpSpPr>
            <p:cNvPr id="16" name="Group 15"/>
            <p:cNvGrpSpPr/>
            <p:nvPr/>
          </p:nvGrpSpPr>
          <p:grpSpPr>
            <a:xfrm>
              <a:off x="629509" y="-313897"/>
              <a:ext cx="7820097" cy="6687195"/>
              <a:chOff x="629509" y="-313897"/>
              <a:chExt cx="7820097" cy="6687195"/>
            </a:xfrm>
          </p:grpSpPr>
          <p:grpSp>
            <p:nvGrpSpPr>
              <p:cNvPr id="77" name="Group 76"/>
              <p:cNvGrpSpPr/>
              <p:nvPr/>
            </p:nvGrpSpPr>
            <p:grpSpPr>
              <a:xfrm>
                <a:off x="629509" y="-313897"/>
                <a:ext cx="7820097" cy="6687195"/>
                <a:chOff x="341354" y="118004"/>
                <a:chExt cx="8422075" cy="6648556"/>
              </a:xfrm>
              <a:scene3d>
                <a:camera prst="perspectiveRight" fov="2700000">
                  <a:rot lat="19369340" lon="20606582" rev="680601"/>
                </a:camera>
                <a:lightRig rig="threePt" dir="t"/>
              </a:scene3d>
            </p:grpSpPr>
            <p:pic>
              <p:nvPicPr>
                <p:cNvPr id="26" name="Picture 25"/>
                <p:cNvPicPr>
                  <a:picLocks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 rot="10800000">
                  <a:off x="341354" y="118004"/>
                  <a:ext cx="8422075" cy="6648556"/>
                </a:xfrm>
                <a:prstGeom prst="rect">
                  <a:avLst/>
                </a:prstGeom>
                <a:sp3d prstMaterial="flat">
                  <a:bevelT w="152400" h="508000" prst="softRound"/>
                </a:sp3d>
              </p:spPr>
            </p:pic>
            <p:sp>
              <p:nvSpPr>
                <p:cNvPr id="61" name="Rectangle 60"/>
                <p:cNvSpPr/>
                <p:nvPr/>
              </p:nvSpPr>
              <p:spPr>
                <a:xfrm>
                  <a:off x="1968370" y="3788231"/>
                  <a:ext cx="188219" cy="298348"/>
                </a:xfrm>
                <a:prstGeom prst="rect">
                  <a:avLst/>
                </a:prstGeom>
                <a:sp3d prstMaterial="flat">
                  <a:bevelT w="152400" h="508000" prst="softRound"/>
                </a:sp3d>
              </p:spPr>
              <p:txBody>
                <a:bodyPr wrap="square">
                  <a:spAutoFit/>
                </a:bodyPr>
                <a:lstStyle/>
                <a:p>
                  <a:pPr algn="ctr"/>
                  <a:endParaRPr lang="en-US" sz="1350" b="1" dirty="0">
                    <a:solidFill>
                      <a:schemeClr val="bg2">
                        <a:lumMod val="90000"/>
                      </a:schemeClr>
                    </a:solidFill>
                    <a:highlight>
                      <a:srgbClr val="000080"/>
                    </a:highlight>
                  </a:endParaRPr>
                </a:p>
              </p:txBody>
            </p:sp>
            <p:sp>
              <p:nvSpPr>
                <p:cNvPr id="65" name="Rectangle 64"/>
                <p:cNvSpPr/>
                <p:nvPr/>
              </p:nvSpPr>
              <p:spPr>
                <a:xfrm>
                  <a:off x="2916031" y="3511231"/>
                  <a:ext cx="188219" cy="298348"/>
                </a:xfrm>
                <a:prstGeom prst="rect">
                  <a:avLst/>
                </a:prstGeom>
                <a:sp3d prstMaterial="flat">
                  <a:bevelT w="152400" h="508000" prst="softRound"/>
                </a:sp3d>
              </p:spPr>
              <p:txBody>
                <a:bodyPr wrap="square">
                  <a:spAutoFit/>
                </a:bodyPr>
                <a:lstStyle/>
                <a:p>
                  <a:pPr algn="ctr"/>
                  <a:endParaRPr lang="en-US" sz="1350" b="1" dirty="0">
                    <a:solidFill>
                      <a:schemeClr val="bg2">
                        <a:lumMod val="90000"/>
                      </a:schemeClr>
                    </a:solidFill>
                    <a:highlight>
                      <a:srgbClr val="000080"/>
                    </a:highlight>
                  </a:endParaRPr>
                </a:p>
              </p:txBody>
            </p:sp>
            <p:sp>
              <p:nvSpPr>
                <p:cNvPr id="66" name="Rectangle 65"/>
                <p:cNvSpPr/>
                <p:nvPr/>
              </p:nvSpPr>
              <p:spPr>
                <a:xfrm>
                  <a:off x="3464023" y="3511231"/>
                  <a:ext cx="173971" cy="298348"/>
                </a:xfrm>
                <a:prstGeom prst="rect">
                  <a:avLst/>
                </a:prstGeom>
                <a:sp3d prstMaterial="flat">
                  <a:bevelT w="152400" h="508000" prst="softRound"/>
                </a:sp3d>
              </p:spPr>
              <p:txBody>
                <a:bodyPr wrap="square">
                  <a:spAutoFit/>
                </a:bodyPr>
                <a:lstStyle/>
                <a:p>
                  <a:pPr algn="ctr"/>
                  <a:endParaRPr lang="en-US" sz="1350" b="1" dirty="0">
                    <a:solidFill>
                      <a:schemeClr val="bg2">
                        <a:lumMod val="90000"/>
                      </a:schemeClr>
                    </a:solidFill>
                    <a:highlight>
                      <a:srgbClr val="000080"/>
                    </a:highlight>
                  </a:endParaRPr>
                </a:p>
              </p:txBody>
            </p:sp>
            <p:sp>
              <p:nvSpPr>
                <p:cNvPr id="71" name="Rectangle 70"/>
                <p:cNvSpPr/>
                <p:nvPr/>
              </p:nvSpPr>
              <p:spPr>
                <a:xfrm>
                  <a:off x="5091034" y="2454427"/>
                  <a:ext cx="198951" cy="298348"/>
                </a:xfrm>
                <a:prstGeom prst="rect">
                  <a:avLst/>
                </a:prstGeom>
                <a:sp3d prstMaterial="flat">
                  <a:bevelT w="152400" h="508000" prst="softRound"/>
                </a:sp3d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1350" b="1" dirty="0">
                    <a:solidFill>
                      <a:schemeClr val="bg2">
                        <a:lumMod val="90000"/>
                      </a:schemeClr>
                    </a:solidFill>
                    <a:highlight>
                      <a:srgbClr val="000080"/>
                    </a:highlight>
                  </a:endParaRPr>
                </a:p>
              </p:txBody>
            </p:sp>
          </p:grpSp>
          <p:cxnSp>
            <p:nvCxnSpPr>
              <p:cNvPr id="3" name="Straight Connector 2"/>
              <p:cNvCxnSpPr>
                <a:cxnSpLocks/>
              </p:cNvCxnSpPr>
              <p:nvPr/>
            </p:nvCxnSpPr>
            <p:spPr>
              <a:xfrm flipH="1">
                <a:off x="3980734" y="3217588"/>
                <a:ext cx="158129" cy="405636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/>
              <p:cNvCxnSpPr>
                <a:cxnSpLocks/>
              </p:cNvCxnSpPr>
              <p:nvPr/>
            </p:nvCxnSpPr>
            <p:spPr>
              <a:xfrm flipH="1">
                <a:off x="2502568" y="3613253"/>
                <a:ext cx="1478167" cy="58097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pic>
            <p:nvPicPr>
              <p:cNvPr id="8" name="Picture 7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643294" y="3724586"/>
                <a:ext cx="1571195" cy="447675"/>
              </a:xfrm>
              <a:prstGeom prst="rect">
                <a:avLst/>
              </a:prstGeom>
            </p:spPr>
          </p:pic>
          <p:cxnSp>
            <p:nvCxnSpPr>
              <p:cNvPr id="58" name="Straight Connector 57"/>
              <p:cNvCxnSpPr>
                <a:cxnSpLocks/>
              </p:cNvCxnSpPr>
              <p:nvPr/>
            </p:nvCxnSpPr>
            <p:spPr>
              <a:xfrm flipH="1" flipV="1">
                <a:off x="3980733" y="3623224"/>
                <a:ext cx="158130" cy="921275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1" name="Freeform: Shape 10"/>
              <p:cNvSpPr/>
              <p:nvPr/>
            </p:nvSpPr>
            <p:spPr>
              <a:xfrm>
                <a:off x="2475068" y="3245089"/>
                <a:ext cx="1876926" cy="1265034"/>
              </a:xfrm>
              <a:custGeom>
                <a:avLst/>
                <a:gdLst>
                  <a:gd name="connsiteX0" fmla="*/ 13750 w 1876926"/>
                  <a:gd name="connsiteY0" fmla="*/ 20625 h 1265034"/>
                  <a:gd name="connsiteX1" fmla="*/ 13750 w 1876926"/>
                  <a:gd name="connsiteY1" fmla="*/ 20625 h 1265034"/>
                  <a:gd name="connsiteX2" fmla="*/ 6875 w 1876926"/>
                  <a:gd name="connsiteY2" fmla="*/ 103128 h 1265034"/>
                  <a:gd name="connsiteX3" fmla="*/ 0 w 1876926"/>
                  <a:gd name="connsiteY3" fmla="*/ 123753 h 1265034"/>
                  <a:gd name="connsiteX4" fmla="*/ 6875 w 1876926"/>
                  <a:gd name="connsiteY4" fmla="*/ 240631 h 1265034"/>
                  <a:gd name="connsiteX5" fmla="*/ 20625 w 1876926"/>
                  <a:gd name="connsiteY5" fmla="*/ 323134 h 1265034"/>
                  <a:gd name="connsiteX6" fmla="*/ 27500 w 1876926"/>
                  <a:gd name="connsiteY6" fmla="*/ 343759 h 1265034"/>
                  <a:gd name="connsiteX7" fmla="*/ 34376 w 1876926"/>
                  <a:gd name="connsiteY7" fmla="*/ 385010 h 1265034"/>
                  <a:gd name="connsiteX8" fmla="*/ 48126 w 1876926"/>
                  <a:gd name="connsiteY8" fmla="*/ 405636 h 1265034"/>
                  <a:gd name="connsiteX9" fmla="*/ 55001 w 1876926"/>
                  <a:gd name="connsiteY9" fmla="*/ 419386 h 1265034"/>
                  <a:gd name="connsiteX10" fmla="*/ 1491915 w 1876926"/>
                  <a:gd name="connsiteY10" fmla="*/ 350634 h 1265034"/>
                  <a:gd name="connsiteX11" fmla="*/ 1677546 w 1876926"/>
                  <a:gd name="connsiteY11" fmla="*/ 1265034 h 1265034"/>
                  <a:gd name="connsiteX12" fmla="*/ 1876926 w 1876926"/>
                  <a:gd name="connsiteY12" fmla="*/ 1265034 h 1265034"/>
                  <a:gd name="connsiteX13" fmla="*/ 1670670 w 1876926"/>
                  <a:gd name="connsiteY13" fmla="*/ 0 h 1265034"/>
                  <a:gd name="connsiteX14" fmla="*/ 13750 w 1876926"/>
                  <a:gd name="connsiteY14" fmla="*/ 20625 h 12650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876926" h="1265034">
                    <a:moveTo>
                      <a:pt x="13750" y="20625"/>
                    </a:moveTo>
                    <a:lnTo>
                      <a:pt x="13750" y="20625"/>
                    </a:lnTo>
                    <a:cubicBezTo>
                      <a:pt x="11458" y="48126"/>
                      <a:pt x="10522" y="75774"/>
                      <a:pt x="6875" y="103128"/>
                    </a:cubicBezTo>
                    <a:cubicBezTo>
                      <a:pt x="5917" y="110311"/>
                      <a:pt x="0" y="116506"/>
                      <a:pt x="0" y="123753"/>
                    </a:cubicBezTo>
                    <a:cubicBezTo>
                      <a:pt x="0" y="162780"/>
                      <a:pt x="3634" y="201739"/>
                      <a:pt x="6875" y="240631"/>
                    </a:cubicBezTo>
                    <a:cubicBezTo>
                      <a:pt x="8330" y="258094"/>
                      <a:pt x="15672" y="303321"/>
                      <a:pt x="20625" y="323134"/>
                    </a:cubicBezTo>
                    <a:cubicBezTo>
                      <a:pt x="22383" y="330165"/>
                      <a:pt x="25928" y="336685"/>
                      <a:pt x="27500" y="343759"/>
                    </a:cubicBezTo>
                    <a:cubicBezTo>
                      <a:pt x="30524" y="357367"/>
                      <a:pt x="29968" y="371785"/>
                      <a:pt x="34376" y="385010"/>
                    </a:cubicBezTo>
                    <a:cubicBezTo>
                      <a:pt x="36989" y="392849"/>
                      <a:pt x="43875" y="398550"/>
                      <a:pt x="48126" y="405636"/>
                    </a:cubicBezTo>
                    <a:cubicBezTo>
                      <a:pt x="50762" y="410030"/>
                      <a:pt x="52709" y="414803"/>
                      <a:pt x="55001" y="419386"/>
                    </a:cubicBezTo>
                    <a:lnTo>
                      <a:pt x="1491915" y="350634"/>
                    </a:lnTo>
                    <a:lnTo>
                      <a:pt x="1677546" y="1265034"/>
                    </a:lnTo>
                    <a:lnTo>
                      <a:pt x="1876926" y="1265034"/>
                    </a:lnTo>
                    <a:lnTo>
                      <a:pt x="1670670" y="0"/>
                    </a:lnTo>
                    <a:lnTo>
                      <a:pt x="13750" y="20625"/>
                    </a:lnTo>
                    <a:close/>
                  </a:path>
                </a:pathLst>
              </a:cu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2">
                      <a:lumMod val="90000"/>
                    </a:schemeClr>
                  </a:solidFill>
                </a:endParaRPr>
              </a:p>
            </p:txBody>
          </p:sp>
          <p:cxnSp>
            <p:nvCxnSpPr>
              <p:cNvPr id="13" name="Straight Connector 12"/>
              <p:cNvCxnSpPr>
                <a:cxnSpLocks/>
                <a:stCxn id="11" idx="13"/>
                <a:endCxn id="11" idx="10"/>
              </p:cNvCxnSpPr>
              <p:nvPr/>
            </p:nvCxnSpPr>
            <p:spPr>
              <a:xfrm flipH="1">
                <a:off x="3966983" y="3245089"/>
                <a:ext cx="178755" cy="350634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/>
              <p:cNvCxnSpPr>
                <a:cxnSpLocks/>
                <a:stCxn id="11" idx="0"/>
              </p:cNvCxnSpPr>
              <p:nvPr/>
            </p:nvCxnSpPr>
            <p:spPr>
              <a:xfrm>
                <a:off x="2488818" y="3265714"/>
                <a:ext cx="65099" cy="1344889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489128" y="2639176"/>
              <a:ext cx="956022" cy="390525"/>
            </a:xfrm>
            <a:prstGeom prst="rect">
              <a:avLst/>
            </a:prstGeom>
          </p:spPr>
        </p:pic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353450" y="2742900"/>
              <a:ext cx="205479" cy="390525"/>
            </a:xfrm>
            <a:prstGeom prst="rect">
              <a:avLst/>
            </a:prstGeom>
          </p:spPr>
        </p:pic>
        <p:pic>
          <p:nvPicPr>
            <p:cNvPr id="75" name="Picture 7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815233" y="4082201"/>
              <a:ext cx="205479" cy="390525"/>
            </a:xfrm>
            <a:prstGeom prst="rect">
              <a:avLst/>
            </a:prstGeom>
          </p:spPr>
        </p:pic>
        <p:pic>
          <p:nvPicPr>
            <p:cNvPr id="78" name="Picture 7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020712" y="4277463"/>
              <a:ext cx="438867" cy="390525"/>
            </a:xfrm>
            <a:prstGeom prst="rect">
              <a:avLst/>
            </a:prstGeom>
          </p:spPr>
        </p:pic>
      </p:grpSp>
      <p:sp>
        <p:nvSpPr>
          <p:cNvPr id="21" name="TextBox 20"/>
          <p:cNvSpPr txBox="1"/>
          <p:nvPr/>
        </p:nvSpPr>
        <p:spPr>
          <a:xfrm rot="21342159">
            <a:off x="2606000" y="6405667"/>
            <a:ext cx="155690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South-East Exterior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532419" y="388479"/>
            <a:ext cx="162679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South-West Exterior</a:t>
            </a:r>
          </a:p>
        </p:txBody>
      </p:sp>
      <p:sp>
        <p:nvSpPr>
          <p:cNvPr id="23" name="TextBox 22"/>
          <p:cNvSpPr txBox="1"/>
          <p:nvPr/>
        </p:nvSpPr>
        <p:spPr>
          <a:xfrm rot="16382024">
            <a:off x="-311082" y="2769794"/>
            <a:ext cx="130403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South Chimney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459579" y="500367"/>
            <a:ext cx="8729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North-South Corner Exterior</a:t>
            </a:r>
          </a:p>
        </p:txBody>
      </p:sp>
      <p:sp>
        <p:nvSpPr>
          <p:cNvPr id="27" name="TextBox 26"/>
          <p:cNvSpPr txBox="1"/>
          <p:nvPr/>
        </p:nvSpPr>
        <p:spPr>
          <a:xfrm rot="21367495">
            <a:off x="4064752" y="5573933"/>
            <a:ext cx="152965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South-East Interior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615938" y="1212291"/>
            <a:ext cx="159954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South-West Interior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325470" y="2677388"/>
            <a:ext cx="1287532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Partition Wall</a:t>
            </a:r>
          </a:p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(1820 addition)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702886" y="3849023"/>
            <a:ext cx="94936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Bricked Pit</a:t>
            </a:r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7583332" y="1711922"/>
            <a:ext cx="1560668" cy="13750"/>
          </a:xfrm>
          <a:prstGeom prst="line">
            <a:avLst/>
          </a:prstGeom>
          <a:ln w="34925" cap="flat" cmpd="sng" algn="ctr">
            <a:solidFill>
              <a:schemeClr val="bg2">
                <a:lumMod val="90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 rot="15996018">
            <a:off x="1651494" y="3883504"/>
            <a:ext cx="130403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South Interior</a:t>
            </a:r>
          </a:p>
        </p:txBody>
      </p:sp>
      <p:sp>
        <p:nvSpPr>
          <p:cNvPr id="40" name="TextBox 39"/>
          <p:cNvSpPr txBox="1"/>
          <p:nvPr/>
        </p:nvSpPr>
        <p:spPr>
          <a:xfrm rot="15996018">
            <a:off x="1308550" y="1471757"/>
            <a:ext cx="130403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South Interior</a:t>
            </a:r>
          </a:p>
        </p:txBody>
      </p:sp>
      <p:sp>
        <p:nvSpPr>
          <p:cNvPr id="49" name="TextBox 48"/>
          <p:cNvSpPr txBox="1"/>
          <p:nvPr/>
        </p:nvSpPr>
        <p:spPr>
          <a:xfrm rot="4196628">
            <a:off x="6457427" y="1718898"/>
            <a:ext cx="130403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>
                <a:highlight>
                  <a:srgbClr val="FFFF00"/>
                </a:highlight>
              </a:rPr>
              <a:t>North Interior</a:t>
            </a:r>
          </a:p>
        </p:txBody>
      </p:sp>
      <p:pic>
        <p:nvPicPr>
          <p:cNvPr id="55" name="Picture 5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7869" y="88316"/>
            <a:ext cx="1120369" cy="1708447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777574" y="1393061"/>
            <a:ext cx="87298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South Exterior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6183233" y="2640596"/>
            <a:ext cx="1287532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Partition Wall</a:t>
            </a:r>
          </a:p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(1820 addition)</a:t>
            </a:r>
          </a:p>
        </p:txBody>
      </p:sp>
      <p:sp>
        <p:nvSpPr>
          <p:cNvPr id="72" name="Rectangle 71"/>
          <p:cNvSpPr/>
          <p:nvPr/>
        </p:nvSpPr>
        <p:spPr>
          <a:xfrm>
            <a:off x="-291035" y="38177"/>
            <a:ext cx="6530470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opperplate Gothic Bold" panose="020E0705020206020404" pitchFamily="34" charset="0"/>
              </a:rPr>
              <a:t>English Bond over Bog-Iron Stone Foundation</a:t>
            </a:r>
            <a:endParaRPr lang="en-US" sz="28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Copperplate Gothic Bold" panose="020E0705020206020404" pitchFamily="34" charset="0"/>
            </a:endParaRPr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7068" y="1539802"/>
            <a:ext cx="6709931" cy="48671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42035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634031" y="-366868"/>
            <a:ext cx="7820097" cy="6687195"/>
            <a:chOff x="629509" y="-313897"/>
            <a:chExt cx="7820097" cy="6687195"/>
          </a:xfrm>
        </p:grpSpPr>
        <p:grpSp>
          <p:nvGrpSpPr>
            <p:cNvPr id="16" name="Group 15"/>
            <p:cNvGrpSpPr/>
            <p:nvPr/>
          </p:nvGrpSpPr>
          <p:grpSpPr>
            <a:xfrm>
              <a:off x="629509" y="-313897"/>
              <a:ext cx="7820097" cy="6687195"/>
              <a:chOff x="629509" y="-313897"/>
              <a:chExt cx="7820097" cy="6687195"/>
            </a:xfrm>
          </p:grpSpPr>
          <p:grpSp>
            <p:nvGrpSpPr>
              <p:cNvPr id="77" name="Group 76"/>
              <p:cNvGrpSpPr/>
              <p:nvPr/>
            </p:nvGrpSpPr>
            <p:grpSpPr>
              <a:xfrm>
                <a:off x="629509" y="-313897"/>
                <a:ext cx="7820097" cy="6687195"/>
                <a:chOff x="341354" y="118004"/>
                <a:chExt cx="8422075" cy="6648556"/>
              </a:xfrm>
              <a:scene3d>
                <a:camera prst="perspectiveRight" fov="2700000">
                  <a:rot lat="19369340" lon="20606582" rev="680601"/>
                </a:camera>
                <a:lightRig rig="threePt" dir="t"/>
              </a:scene3d>
            </p:grpSpPr>
            <p:pic>
              <p:nvPicPr>
                <p:cNvPr id="26" name="Picture 25"/>
                <p:cNvPicPr>
                  <a:picLocks/>
                </p:cNvPicPr>
                <p:nvPr/>
              </p:nvPicPr>
              <p:blipFill>
                <a:blip r:embed="rId2">
                  <a:duotone>
                    <a:schemeClr val="bg2">
                      <a:shade val="45000"/>
                      <a:satMod val="135000"/>
                    </a:schemeClr>
                    <a:prstClr val="white"/>
                  </a:duotone>
                </a:blip>
                <a:stretch>
                  <a:fillRect/>
                </a:stretch>
              </p:blipFill>
              <p:spPr>
                <a:xfrm rot="10800000">
                  <a:off x="341354" y="118004"/>
                  <a:ext cx="8422075" cy="6648556"/>
                </a:xfrm>
                <a:prstGeom prst="rect">
                  <a:avLst/>
                </a:prstGeom>
                <a:sp3d prstMaterial="flat">
                  <a:bevelT w="152400" h="508000" prst="softRound"/>
                </a:sp3d>
              </p:spPr>
            </p:pic>
            <p:sp>
              <p:nvSpPr>
                <p:cNvPr id="61" name="Rectangle 60"/>
                <p:cNvSpPr/>
                <p:nvPr/>
              </p:nvSpPr>
              <p:spPr>
                <a:xfrm>
                  <a:off x="1968370" y="3788231"/>
                  <a:ext cx="188219" cy="298348"/>
                </a:xfrm>
                <a:prstGeom prst="rect">
                  <a:avLst/>
                </a:prstGeom>
                <a:sp3d prstMaterial="flat">
                  <a:bevelT w="152400" h="508000" prst="softRound"/>
                </a:sp3d>
              </p:spPr>
              <p:txBody>
                <a:bodyPr wrap="square">
                  <a:spAutoFit/>
                </a:bodyPr>
                <a:lstStyle/>
                <a:p>
                  <a:pPr algn="ctr"/>
                  <a:endParaRPr lang="en-US" sz="1350" b="1" dirty="0">
                    <a:solidFill>
                      <a:schemeClr val="bg2">
                        <a:lumMod val="90000"/>
                      </a:schemeClr>
                    </a:solidFill>
                    <a:highlight>
                      <a:srgbClr val="000080"/>
                    </a:highlight>
                  </a:endParaRPr>
                </a:p>
              </p:txBody>
            </p:sp>
            <p:sp>
              <p:nvSpPr>
                <p:cNvPr id="65" name="Rectangle 64"/>
                <p:cNvSpPr/>
                <p:nvPr/>
              </p:nvSpPr>
              <p:spPr>
                <a:xfrm>
                  <a:off x="2916031" y="3511231"/>
                  <a:ext cx="188219" cy="298348"/>
                </a:xfrm>
                <a:prstGeom prst="rect">
                  <a:avLst/>
                </a:prstGeom>
                <a:sp3d prstMaterial="flat">
                  <a:bevelT w="152400" h="508000" prst="softRound"/>
                </a:sp3d>
              </p:spPr>
              <p:txBody>
                <a:bodyPr wrap="square">
                  <a:spAutoFit/>
                </a:bodyPr>
                <a:lstStyle/>
                <a:p>
                  <a:pPr algn="ctr"/>
                  <a:endParaRPr lang="en-US" sz="1350" b="1" dirty="0">
                    <a:solidFill>
                      <a:schemeClr val="bg2">
                        <a:lumMod val="90000"/>
                      </a:schemeClr>
                    </a:solidFill>
                    <a:highlight>
                      <a:srgbClr val="000080"/>
                    </a:highlight>
                  </a:endParaRPr>
                </a:p>
              </p:txBody>
            </p:sp>
            <p:sp>
              <p:nvSpPr>
                <p:cNvPr id="66" name="Rectangle 65"/>
                <p:cNvSpPr/>
                <p:nvPr/>
              </p:nvSpPr>
              <p:spPr>
                <a:xfrm>
                  <a:off x="3464023" y="3511231"/>
                  <a:ext cx="173971" cy="298348"/>
                </a:xfrm>
                <a:prstGeom prst="rect">
                  <a:avLst/>
                </a:prstGeom>
                <a:sp3d prstMaterial="flat">
                  <a:bevelT w="152400" h="508000" prst="softRound"/>
                </a:sp3d>
              </p:spPr>
              <p:txBody>
                <a:bodyPr wrap="square">
                  <a:spAutoFit/>
                </a:bodyPr>
                <a:lstStyle/>
                <a:p>
                  <a:pPr algn="ctr"/>
                  <a:endParaRPr lang="en-US" sz="1350" b="1" dirty="0">
                    <a:solidFill>
                      <a:schemeClr val="bg2">
                        <a:lumMod val="90000"/>
                      </a:schemeClr>
                    </a:solidFill>
                    <a:highlight>
                      <a:srgbClr val="000080"/>
                    </a:highlight>
                  </a:endParaRPr>
                </a:p>
              </p:txBody>
            </p:sp>
            <p:sp>
              <p:nvSpPr>
                <p:cNvPr id="71" name="Rectangle 70"/>
                <p:cNvSpPr/>
                <p:nvPr/>
              </p:nvSpPr>
              <p:spPr>
                <a:xfrm>
                  <a:off x="5091034" y="2454427"/>
                  <a:ext cx="198951" cy="298348"/>
                </a:xfrm>
                <a:prstGeom prst="rect">
                  <a:avLst/>
                </a:prstGeom>
                <a:sp3d prstMaterial="flat">
                  <a:bevelT w="152400" h="508000" prst="softRound"/>
                </a:sp3d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1350" b="1" dirty="0">
                    <a:solidFill>
                      <a:schemeClr val="bg2">
                        <a:lumMod val="90000"/>
                      </a:schemeClr>
                    </a:solidFill>
                    <a:highlight>
                      <a:srgbClr val="000080"/>
                    </a:highlight>
                  </a:endParaRPr>
                </a:p>
              </p:txBody>
            </p:sp>
          </p:grpSp>
          <p:cxnSp>
            <p:nvCxnSpPr>
              <p:cNvPr id="3" name="Straight Connector 2"/>
              <p:cNvCxnSpPr>
                <a:cxnSpLocks/>
              </p:cNvCxnSpPr>
              <p:nvPr/>
            </p:nvCxnSpPr>
            <p:spPr>
              <a:xfrm flipH="1">
                <a:off x="3980734" y="3217588"/>
                <a:ext cx="158129" cy="405636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/>
              <p:cNvCxnSpPr>
                <a:cxnSpLocks/>
              </p:cNvCxnSpPr>
              <p:nvPr/>
            </p:nvCxnSpPr>
            <p:spPr>
              <a:xfrm flipH="1">
                <a:off x="2502568" y="3613253"/>
                <a:ext cx="1478167" cy="58097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pic>
            <p:nvPicPr>
              <p:cNvPr id="8" name="Picture 7"/>
              <p:cNvPicPr>
                <a:picLocks noChangeAspect="1"/>
              </p:cNvPicPr>
              <p:nvPr/>
            </p:nvPicPr>
            <p:blipFill>
              <a:blip r:embed="rId3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2643294" y="3724586"/>
                <a:ext cx="1571195" cy="447675"/>
              </a:xfrm>
              <a:prstGeom prst="rect">
                <a:avLst/>
              </a:prstGeom>
            </p:spPr>
          </p:pic>
          <p:cxnSp>
            <p:nvCxnSpPr>
              <p:cNvPr id="58" name="Straight Connector 57"/>
              <p:cNvCxnSpPr>
                <a:cxnSpLocks/>
              </p:cNvCxnSpPr>
              <p:nvPr/>
            </p:nvCxnSpPr>
            <p:spPr>
              <a:xfrm flipH="1" flipV="1">
                <a:off x="3980733" y="3623224"/>
                <a:ext cx="158130" cy="921275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1" name="Freeform: Shape 10"/>
              <p:cNvSpPr/>
              <p:nvPr/>
            </p:nvSpPr>
            <p:spPr>
              <a:xfrm>
                <a:off x="2475068" y="3245089"/>
                <a:ext cx="1876926" cy="1265034"/>
              </a:xfrm>
              <a:custGeom>
                <a:avLst/>
                <a:gdLst>
                  <a:gd name="connsiteX0" fmla="*/ 13750 w 1876926"/>
                  <a:gd name="connsiteY0" fmla="*/ 20625 h 1265034"/>
                  <a:gd name="connsiteX1" fmla="*/ 13750 w 1876926"/>
                  <a:gd name="connsiteY1" fmla="*/ 20625 h 1265034"/>
                  <a:gd name="connsiteX2" fmla="*/ 6875 w 1876926"/>
                  <a:gd name="connsiteY2" fmla="*/ 103128 h 1265034"/>
                  <a:gd name="connsiteX3" fmla="*/ 0 w 1876926"/>
                  <a:gd name="connsiteY3" fmla="*/ 123753 h 1265034"/>
                  <a:gd name="connsiteX4" fmla="*/ 6875 w 1876926"/>
                  <a:gd name="connsiteY4" fmla="*/ 240631 h 1265034"/>
                  <a:gd name="connsiteX5" fmla="*/ 20625 w 1876926"/>
                  <a:gd name="connsiteY5" fmla="*/ 323134 h 1265034"/>
                  <a:gd name="connsiteX6" fmla="*/ 27500 w 1876926"/>
                  <a:gd name="connsiteY6" fmla="*/ 343759 h 1265034"/>
                  <a:gd name="connsiteX7" fmla="*/ 34376 w 1876926"/>
                  <a:gd name="connsiteY7" fmla="*/ 385010 h 1265034"/>
                  <a:gd name="connsiteX8" fmla="*/ 48126 w 1876926"/>
                  <a:gd name="connsiteY8" fmla="*/ 405636 h 1265034"/>
                  <a:gd name="connsiteX9" fmla="*/ 55001 w 1876926"/>
                  <a:gd name="connsiteY9" fmla="*/ 419386 h 1265034"/>
                  <a:gd name="connsiteX10" fmla="*/ 1491915 w 1876926"/>
                  <a:gd name="connsiteY10" fmla="*/ 350634 h 1265034"/>
                  <a:gd name="connsiteX11" fmla="*/ 1677546 w 1876926"/>
                  <a:gd name="connsiteY11" fmla="*/ 1265034 h 1265034"/>
                  <a:gd name="connsiteX12" fmla="*/ 1876926 w 1876926"/>
                  <a:gd name="connsiteY12" fmla="*/ 1265034 h 1265034"/>
                  <a:gd name="connsiteX13" fmla="*/ 1670670 w 1876926"/>
                  <a:gd name="connsiteY13" fmla="*/ 0 h 1265034"/>
                  <a:gd name="connsiteX14" fmla="*/ 13750 w 1876926"/>
                  <a:gd name="connsiteY14" fmla="*/ 20625 h 12650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876926" h="1265034">
                    <a:moveTo>
                      <a:pt x="13750" y="20625"/>
                    </a:moveTo>
                    <a:lnTo>
                      <a:pt x="13750" y="20625"/>
                    </a:lnTo>
                    <a:cubicBezTo>
                      <a:pt x="11458" y="48126"/>
                      <a:pt x="10522" y="75774"/>
                      <a:pt x="6875" y="103128"/>
                    </a:cubicBezTo>
                    <a:cubicBezTo>
                      <a:pt x="5917" y="110311"/>
                      <a:pt x="0" y="116506"/>
                      <a:pt x="0" y="123753"/>
                    </a:cubicBezTo>
                    <a:cubicBezTo>
                      <a:pt x="0" y="162780"/>
                      <a:pt x="3634" y="201739"/>
                      <a:pt x="6875" y="240631"/>
                    </a:cubicBezTo>
                    <a:cubicBezTo>
                      <a:pt x="8330" y="258094"/>
                      <a:pt x="15672" y="303321"/>
                      <a:pt x="20625" y="323134"/>
                    </a:cubicBezTo>
                    <a:cubicBezTo>
                      <a:pt x="22383" y="330165"/>
                      <a:pt x="25928" y="336685"/>
                      <a:pt x="27500" y="343759"/>
                    </a:cubicBezTo>
                    <a:cubicBezTo>
                      <a:pt x="30524" y="357367"/>
                      <a:pt x="29968" y="371785"/>
                      <a:pt x="34376" y="385010"/>
                    </a:cubicBezTo>
                    <a:cubicBezTo>
                      <a:pt x="36989" y="392849"/>
                      <a:pt x="43875" y="398550"/>
                      <a:pt x="48126" y="405636"/>
                    </a:cubicBezTo>
                    <a:cubicBezTo>
                      <a:pt x="50762" y="410030"/>
                      <a:pt x="52709" y="414803"/>
                      <a:pt x="55001" y="419386"/>
                    </a:cubicBezTo>
                    <a:lnTo>
                      <a:pt x="1491915" y="350634"/>
                    </a:lnTo>
                    <a:lnTo>
                      <a:pt x="1677546" y="1265034"/>
                    </a:lnTo>
                    <a:lnTo>
                      <a:pt x="1876926" y="1265034"/>
                    </a:lnTo>
                    <a:lnTo>
                      <a:pt x="1670670" y="0"/>
                    </a:lnTo>
                    <a:lnTo>
                      <a:pt x="13750" y="20625"/>
                    </a:lnTo>
                    <a:close/>
                  </a:path>
                </a:pathLst>
              </a:cu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2">
                      <a:lumMod val="90000"/>
                    </a:schemeClr>
                  </a:solidFill>
                </a:endParaRPr>
              </a:p>
            </p:txBody>
          </p:sp>
          <p:cxnSp>
            <p:nvCxnSpPr>
              <p:cNvPr id="13" name="Straight Connector 12"/>
              <p:cNvCxnSpPr>
                <a:cxnSpLocks/>
                <a:stCxn id="11" idx="13"/>
                <a:endCxn id="11" idx="10"/>
              </p:cNvCxnSpPr>
              <p:nvPr/>
            </p:nvCxnSpPr>
            <p:spPr>
              <a:xfrm flipH="1">
                <a:off x="3966983" y="3245089"/>
                <a:ext cx="178755" cy="350634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/>
              <p:cNvCxnSpPr>
                <a:cxnSpLocks/>
                <a:stCxn id="11" idx="0"/>
              </p:cNvCxnSpPr>
              <p:nvPr/>
            </p:nvCxnSpPr>
            <p:spPr>
              <a:xfrm>
                <a:off x="2488818" y="3265714"/>
                <a:ext cx="65099" cy="1344889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4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4489128" y="2639176"/>
              <a:ext cx="956022" cy="390525"/>
            </a:xfrm>
            <a:prstGeom prst="rect">
              <a:avLst/>
            </a:prstGeom>
          </p:spPr>
        </p:pic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4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6353450" y="2742900"/>
              <a:ext cx="205479" cy="390525"/>
            </a:xfrm>
            <a:prstGeom prst="rect">
              <a:avLst/>
            </a:prstGeom>
          </p:spPr>
        </p:pic>
        <p:pic>
          <p:nvPicPr>
            <p:cNvPr id="75" name="Picture 74"/>
            <p:cNvPicPr>
              <a:picLocks noChangeAspect="1"/>
            </p:cNvPicPr>
            <p:nvPr/>
          </p:nvPicPr>
          <p:blipFill>
            <a:blip r:embed="rId4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6815233" y="4082201"/>
              <a:ext cx="205479" cy="390525"/>
            </a:xfrm>
            <a:prstGeom prst="rect">
              <a:avLst/>
            </a:prstGeom>
          </p:spPr>
        </p:pic>
        <p:pic>
          <p:nvPicPr>
            <p:cNvPr id="78" name="Picture 77"/>
            <p:cNvPicPr>
              <a:picLocks noChangeAspect="1"/>
            </p:cNvPicPr>
            <p:nvPr/>
          </p:nvPicPr>
          <p:blipFill>
            <a:blip r:embed="rId4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7020712" y="4277463"/>
              <a:ext cx="438867" cy="390525"/>
            </a:xfrm>
            <a:prstGeom prst="rect">
              <a:avLst/>
            </a:prstGeom>
          </p:spPr>
        </p:pic>
      </p:grpSp>
      <p:sp>
        <p:nvSpPr>
          <p:cNvPr id="21" name="TextBox 20"/>
          <p:cNvSpPr txBox="1"/>
          <p:nvPr/>
        </p:nvSpPr>
        <p:spPr>
          <a:xfrm rot="21342159">
            <a:off x="2606000" y="6405667"/>
            <a:ext cx="155690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South-East Exterior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532419" y="388479"/>
            <a:ext cx="162679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South-West Exterior</a:t>
            </a:r>
          </a:p>
        </p:txBody>
      </p:sp>
      <p:sp>
        <p:nvSpPr>
          <p:cNvPr id="23" name="TextBox 22"/>
          <p:cNvSpPr txBox="1"/>
          <p:nvPr/>
        </p:nvSpPr>
        <p:spPr>
          <a:xfrm rot="16382024">
            <a:off x="-311082" y="2769794"/>
            <a:ext cx="130403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South Chimney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459579" y="500367"/>
            <a:ext cx="8729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North-South Corner Exterior</a:t>
            </a:r>
          </a:p>
        </p:txBody>
      </p:sp>
      <p:sp>
        <p:nvSpPr>
          <p:cNvPr id="27" name="TextBox 26"/>
          <p:cNvSpPr txBox="1"/>
          <p:nvPr/>
        </p:nvSpPr>
        <p:spPr>
          <a:xfrm rot="21367495">
            <a:off x="4064752" y="5573933"/>
            <a:ext cx="152965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South-East Interior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615938" y="1212291"/>
            <a:ext cx="159954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South-West Interior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325470" y="2677388"/>
            <a:ext cx="1287532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highlight>
                  <a:srgbClr val="FFFF00"/>
                </a:highlight>
              </a:rPr>
              <a:t>Partition Wall</a:t>
            </a:r>
          </a:p>
          <a:p>
            <a:r>
              <a:rPr lang="en-US" sz="1350" b="1" dirty="0">
                <a:highlight>
                  <a:srgbClr val="FFFF00"/>
                </a:highlight>
              </a:rPr>
              <a:t>(1820 addition)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702886" y="3849023"/>
            <a:ext cx="94936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Bricked Pit</a:t>
            </a:r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7583332" y="1711922"/>
            <a:ext cx="1560668" cy="13750"/>
          </a:xfrm>
          <a:prstGeom prst="line">
            <a:avLst/>
          </a:prstGeom>
          <a:ln w="34925" cap="flat" cmpd="sng" algn="ctr">
            <a:solidFill>
              <a:schemeClr val="bg2">
                <a:lumMod val="90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 rot="15996018">
            <a:off x="1651494" y="3883504"/>
            <a:ext cx="130403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South Interior</a:t>
            </a:r>
          </a:p>
        </p:txBody>
      </p:sp>
      <p:sp>
        <p:nvSpPr>
          <p:cNvPr id="40" name="TextBox 39"/>
          <p:cNvSpPr txBox="1"/>
          <p:nvPr/>
        </p:nvSpPr>
        <p:spPr>
          <a:xfrm rot="15996018">
            <a:off x="1308550" y="1471757"/>
            <a:ext cx="130403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South Interior</a:t>
            </a:r>
          </a:p>
        </p:txBody>
      </p:sp>
      <p:sp>
        <p:nvSpPr>
          <p:cNvPr id="49" name="TextBox 48"/>
          <p:cNvSpPr txBox="1"/>
          <p:nvPr/>
        </p:nvSpPr>
        <p:spPr>
          <a:xfrm rot="4196628">
            <a:off x="6457427" y="1718898"/>
            <a:ext cx="130403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North Interior</a:t>
            </a:r>
          </a:p>
        </p:txBody>
      </p:sp>
      <p:pic>
        <p:nvPicPr>
          <p:cNvPr id="55" name="Picture 5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7869" y="88316"/>
            <a:ext cx="1120369" cy="1708447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777574" y="1393061"/>
            <a:ext cx="87298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South Exterior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6183233" y="2640596"/>
            <a:ext cx="1287532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Partition Wall</a:t>
            </a:r>
          </a:p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(1820 addition)</a:t>
            </a:r>
          </a:p>
        </p:txBody>
      </p:sp>
      <p:sp>
        <p:nvSpPr>
          <p:cNvPr id="72" name="Rectangle 71"/>
          <p:cNvSpPr/>
          <p:nvPr/>
        </p:nvSpPr>
        <p:spPr>
          <a:xfrm>
            <a:off x="-42266" y="10831"/>
            <a:ext cx="9186266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opperplate Gothic Bold" panose="020E0705020206020404" pitchFamily="34" charset="0"/>
              </a:rPr>
              <a:t>English Bond, but non-matching pattern, much poorer mortar than joined south-wall</a:t>
            </a:r>
            <a:endParaRPr lang="en-US" sz="28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Copperplate Gothic Bold" panose="020E0705020206020404" pitchFamily="34" charset="0"/>
            </a:endParaRPr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81467" y="1205008"/>
            <a:ext cx="4470114" cy="51427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14" y="3139559"/>
            <a:ext cx="3991919" cy="36447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64119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634031" y="-366868"/>
            <a:ext cx="7820097" cy="6687195"/>
            <a:chOff x="629509" y="-313897"/>
            <a:chExt cx="7820097" cy="6687195"/>
          </a:xfrm>
        </p:grpSpPr>
        <p:grpSp>
          <p:nvGrpSpPr>
            <p:cNvPr id="16" name="Group 15"/>
            <p:cNvGrpSpPr/>
            <p:nvPr/>
          </p:nvGrpSpPr>
          <p:grpSpPr>
            <a:xfrm>
              <a:off x="629509" y="-313897"/>
              <a:ext cx="7820097" cy="6687195"/>
              <a:chOff x="629509" y="-313897"/>
              <a:chExt cx="7820097" cy="6687195"/>
            </a:xfrm>
          </p:grpSpPr>
          <p:grpSp>
            <p:nvGrpSpPr>
              <p:cNvPr id="77" name="Group 76"/>
              <p:cNvGrpSpPr/>
              <p:nvPr/>
            </p:nvGrpSpPr>
            <p:grpSpPr>
              <a:xfrm>
                <a:off x="629509" y="-313897"/>
                <a:ext cx="7820097" cy="6687195"/>
                <a:chOff x="341354" y="118004"/>
                <a:chExt cx="8422075" cy="6648556"/>
              </a:xfrm>
              <a:scene3d>
                <a:camera prst="perspectiveRight" fov="2700000">
                  <a:rot lat="19369340" lon="20606582" rev="680601"/>
                </a:camera>
                <a:lightRig rig="threePt" dir="t"/>
              </a:scene3d>
            </p:grpSpPr>
            <p:pic>
              <p:nvPicPr>
                <p:cNvPr id="26" name="Picture 25"/>
                <p:cNvPicPr>
                  <a:picLocks/>
                </p:cNvPicPr>
                <p:nvPr/>
              </p:nvPicPr>
              <p:blipFill>
                <a:blip r:embed="rId2">
                  <a:duotone>
                    <a:schemeClr val="bg2">
                      <a:shade val="45000"/>
                      <a:satMod val="135000"/>
                    </a:schemeClr>
                    <a:prstClr val="white"/>
                  </a:duotone>
                </a:blip>
                <a:stretch>
                  <a:fillRect/>
                </a:stretch>
              </p:blipFill>
              <p:spPr>
                <a:xfrm rot="10800000">
                  <a:off x="341354" y="118004"/>
                  <a:ext cx="8422075" cy="6648556"/>
                </a:xfrm>
                <a:prstGeom prst="rect">
                  <a:avLst/>
                </a:prstGeom>
                <a:sp3d prstMaterial="flat">
                  <a:bevelT w="152400" h="508000" prst="softRound"/>
                </a:sp3d>
              </p:spPr>
            </p:pic>
            <p:sp>
              <p:nvSpPr>
                <p:cNvPr id="61" name="Rectangle 60"/>
                <p:cNvSpPr/>
                <p:nvPr/>
              </p:nvSpPr>
              <p:spPr>
                <a:xfrm>
                  <a:off x="1968370" y="3788231"/>
                  <a:ext cx="188219" cy="298348"/>
                </a:xfrm>
                <a:prstGeom prst="rect">
                  <a:avLst/>
                </a:prstGeom>
                <a:sp3d prstMaterial="flat">
                  <a:bevelT w="152400" h="508000" prst="softRound"/>
                </a:sp3d>
              </p:spPr>
              <p:txBody>
                <a:bodyPr wrap="square">
                  <a:spAutoFit/>
                </a:bodyPr>
                <a:lstStyle/>
                <a:p>
                  <a:pPr algn="ctr"/>
                  <a:endParaRPr lang="en-US" sz="1350" b="1" dirty="0">
                    <a:solidFill>
                      <a:schemeClr val="bg2">
                        <a:lumMod val="90000"/>
                      </a:schemeClr>
                    </a:solidFill>
                    <a:highlight>
                      <a:srgbClr val="000080"/>
                    </a:highlight>
                  </a:endParaRPr>
                </a:p>
              </p:txBody>
            </p:sp>
            <p:sp>
              <p:nvSpPr>
                <p:cNvPr id="65" name="Rectangle 64"/>
                <p:cNvSpPr/>
                <p:nvPr/>
              </p:nvSpPr>
              <p:spPr>
                <a:xfrm>
                  <a:off x="2916031" y="3511231"/>
                  <a:ext cx="188219" cy="298348"/>
                </a:xfrm>
                <a:prstGeom prst="rect">
                  <a:avLst/>
                </a:prstGeom>
                <a:sp3d prstMaterial="flat">
                  <a:bevelT w="152400" h="508000" prst="softRound"/>
                </a:sp3d>
              </p:spPr>
              <p:txBody>
                <a:bodyPr wrap="square">
                  <a:spAutoFit/>
                </a:bodyPr>
                <a:lstStyle/>
                <a:p>
                  <a:pPr algn="ctr"/>
                  <a:endParaRPr lang="en-US" sz="1350" b="1" dirty="0">
                    <a:solidFill>
                      <a:schemeClr val="bg2">
                        <a:lumMod val="90000"/>
                      </a:schemeClr>
                    </a:solidFill>
                    <a:highlight>
                      <a:srgbClr val="000080"/>
                    </a:highlight>
                  </a:endParaRPr>
                </a:p>
              </p:txBody>
            </p:sp>
            <p:sp>
              <p:nvSpPr>
                <p:cNvPr id="66" name="Rectangle 65"/>
                <p:cNvSpPr/>
                <p:nvPr/>
              </p:nvSpPr>
              <p:spPr>
                <a:xfrm>
                  <a:off x="3464023" y="3511231"/>
                  <a:ext cx="173971" cy="298348"/>
                </a:xfrm>
                <a:prstGeom prst="rect">
                  <a:avLst/>
                </a:prstGeom>
                <a:sp3d prstMaterial="flat">
                  <a:bevelT w="152400" h="508000" prst="softRound"/>
                </a:sp3d>
              </p:spPr>
              <p:txBody>
                <a:bodyPr wrap="square">
                  <a:spAutoFit/>
                </a:bodyPr>
                <a:lstStyle/>
                <a:p>
                  <a:pPr algn="ctr"/>
                  <a:endParaRPr lang="en-US" sz="1350" b="1" dirty="0">
                    <a:solidFill>
                      <a:schemeClr val="bg2">
                        <a:lumMod val="90000"/>
                      </a:schemeClr>
                    </a:solidFill>
                    <a:highlight>
                      <a:srgbClr val="000080"/>
                    </a:highlight>
                  </a:endParaRPr>
                </a:p>
              </p:txBody>
            </p:sp>
            <p:sp>
              <p:nvSpPr>
                <p:cNvPr id="71" name="Rectangle 70"/>
                <p:cNvSpPr/>
                <p:nvPr/>
              </p:nvSpPr>
              <p:spPr>
                <a:xfrm>
                  <a:off x="5091034" y="2454427"/>
                  <a:ext cx="198951" cy="298348"/>
                </a:xfrm>
                <a:prstGeom prst="rect">
                  <a:avLst/>
                </a:prstGeom>
                <a:sp3d prstMaterial="flat">
                  <a:bevelT w="152400" h="508000" prst="softRound"/>
                </a:sp3d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1350" b="1" dirty="0">
                    <a:solidFill>
                      <a:schemeClr val="bg2">
                        <a:lumMod val="90000"/>
                      </a:schemeClr>
                    </a:solidFill>
                    <a:highlight>
                      <a:srgbClr val="000080"/>
                    </a:highlight>
                  </a:endParaRPr>
                </a:p>
              </p:txBody>
            </p:sp>
          </p:grpSp>
          <p:cxnSp>
            <p:nvCxnSpPr>
              <p:cNvPr id="3" name="Straight Connector 2"/>
              <p:cNvCxnSpPr>
                <a:cxnSpLocks/>
              </p:cNvCxnSpPr>
              <p:nvPr/>
            </p:nvCxnSpPr>
            <p:spPr>
              <a:xfrm flipH="1">
                <a:off x="3980734" y="3217588"/>
                <a:ext cx="158129" cy="405636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/>
              <p:cNvCxnSpPr>
                <a:cxnSpLocks/>
              </p:cNvCxnSpPr>
              <p:nvPr/>
            </p:nvCxnSpPr>
            <p:spPr>
              <a:xfrm flipH="1">
                <a:off x="2502568" y="3613253"/>
                <a:ext cx="1478167" cy="58097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pic>
            <p:nvPicPr>
              <p:cNvPr id="8" name="Picture 7"/>
              <p:cNvPicPr>
                <a:picLocks noChangeAspect="1"/>
              </p:cNvPicPr>
              <p:nvPr/>
            </p:nvPicPr>
            <p:blipFill>
              <a:blip r:embed="rId3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2643294" y="3724586"/>
                <a:ext cx="1571195" cy="447675"/>
              </a:xfrm>
              <a:prstGeom prst="rect">
                <a:avLst/>
              </a:prstGeom>
            </p:spPr>
          </p:pic>
          <p:cxnSp>
            <p:nvCxnSpPr>
              <p:cNvPr id="58" name="Straight Connector 57"/>
              <p:cNvCxnSpPr>
                <a:cxnSpLocks/>
              </p:cNvCxnSpPr>
              <p:nvPr/>
            </p:nvCxnSpPr>
            <p:spPr>
              <a:xfrm flipH="1" flipV="1">
                <a:off x="3980733" y="3623224"/>
                <a:ext cx="158130" cy="921275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1" name="Freeform: Shape 10"/>
              <p:cNvSpPr/>
              <p:nvPr/>
            </p:nvSpPr>
            <p:spPr>
              <a:xfrm>
                <a:off x="2475068" y="3245089"/>
                <a:ext cx="1876926" cy="1265034"/>
              </a:xfrm>
              <a:custGeom>
                <a:avLst/>
                <a:gdLst>
                  <a:gd name="connsiteX0" fmla="*/ 13750 w 1876926"/>
                  <a:gd name="connsiteY0" fmla="*/ 20625 h 1265034"/>
                  <a:gd name="connsiteX1" fmla="*/ 13750 w 1876926"/>
                  <a:gd name="connsiteY1" fmla="*/ 20625 h 1265034"/>
                  <a:gd name="connsiteX2" fmla="*/ 6875 w 1876926"/>
                  <a:gd name="connsiteY2" fmla="*/ 103128 h 1265034"/>
                  <a:gd name="connsiteX3" fmla="*/ 0 w 1876926"/>
                  <a:gd name="connsiteY3" fmla="*/ 123753 h 1265034"/>
                  <a:gd name="connsiteX4" fmla="*/ 6875 w 1876926"/>
                  <a:gd name="connsiteY4" fmla="*/ 240631 h 1265034"/>
                  <a:gd name="connsiteX5" fmla="*/ 20625 w 1876926"/>
                  <a:gd name="connsiteY5" fmla="*/ 323134 h 1265034"/>
                  <a:gd name="connsiteX6" fmla="*/ 27500 w 1876926"/>
                  <a:gd name="connsiteY6" fmla="*/ 343759 h 1265034"/>
                  <a:gd name="connsiteX7" fmla="*/ 34376 w 1876926"/>
                  <a:gd name="connsiteY7" fmla="*/ 385010 h 1265034"/>
                  <a:gd name="connsiteX8" fmla="*/ 48126 w 1876926"/>
                  <a:gd name="connsiteY8" fmla="*/ 405636 h 1265034"/>
                  <a:gd name="connsiteX9" fmla="*/ 55001 w 1876926"/>
                  <a:gd name="connsiteY9" fmla="*/ 419386 h 1265034"/>
                  <a:gd name="connsiteX10" fmla="*/ 1491915 w 1876926"/>
                  <a:gd name="connsiteY10" fmla="*/ 350634 h 1265034"/>
                  <a:gd name="connsiteX11" fmla="*/ 1677546 w 1876926"/>
                  <a:gd name="connsiteY11" fmla="*/ 1265034 h 1265034"/>
                  <a:gd name="connsiteX12" fmla="*/ 1876926 w 1876926"/>
                  <a:gd name="connsiteY12" fmla="*/ 1265034 h 1265034"/>
                  <a:gd name="connsiteX13" fmla="*/ 1670670 w 1876926"/>
                  <a:gd name="connsiteY13" fmla="*/ 0 h 1265034"/>
                  <a:gd name="connsiteX14" fmla="*/ 13750 w 1876926"/>
                  <a:gd name="connsiteY14" fmla="*/ 20625 h 12650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876926" h="1265034">
                    <a:moveTo>
                      <a:pt x="13750" y="20625"/>
                    </a:moveTo>
                    <a:lnTo>
                      <a:pt x="13750" y="20625"/>
                    </a:lnTo>
                    <a:cubicBezTo>
                      <a:pt x="11458" y="48126"/>
                      <a:pt x="10522" y="75774"/>
                      <a:pt x="6875" y="103128"/>
                    </a:cubicBezTo>
                    <a:cubicBezTo>
                      <a:pt x="5917" y="110311"/>
                      <a:pt x="0" y="116506"/>
                      <a:pt x="0" y="123753"/>
                    </a:cubicBezTo>
                    <a:cubicBezTo>
                      <a:pt x="0" y="162780"/>
                      <a:pt x="3634" y="201739"/>
                      <a:pt x="6875" y="240631"/>
                    </a:cubicBezTo>
                    <a:cubicBezTo>
                      <a:pt x="8330" y="258094"/>
                      <a:pt x="15672" y="303321"/>
                      <a:pt x="20625" y="323134"/>
                    </a:cubicBezTo>
                    <a:cubicBezTo>
                      <a:pt x="22383" y="330165"/>
                      <a:pt x="25928" y="336685"/>
                      <a:pt x="27500" y="343759"/>
                    </a:cubicBezTo>
                    <a:cubicBezTo>
                      <a:pt x="30524" y="357367"/>
                      <a:pt x="29968" y="371785"/>
                      <a:pt x="34376" y="385010"/>
                    </a:cubicBezTo>
                    <a:cubicBezTo>
                      <a:pt x="36989" y="392849"/>
                      <a:pt x="43875" y="398550"/>
                      <a:pt x="48126" y="405636"/>
                    </a:cubicBezTo>
                    <a:cubicBezTo>
                      <a:pt x="50762" y="410030"/>
                      <a:pt x="52709" y="414803"/>
                      <a:pt x="55001" y="419386"/>
                    </a:cubicBezTo>
                    <a:lnTo>
                      <a:pt x="1491915" y="350634"/>
                    </a:lnTo>
                    <a:lnTo>
                      <a:pt x="1677546" y="1265034"/>
                    </a:lnTo>
                    <a:lnTo>
                      <a:pt x="1876926" y="1265034"/>
                    </a:lnTo>
                    <a:lnTo>
                      <a:pt x="1670670" y="0"/>
                    </a:lnTo>
                    <a:lnTo>
                      <a:pt x="13750" y="20625"/>
                    </a:lnTo>
                    <a:close/>
                  </a:path>
                </a:pathLst>
              </a:cu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2">
                      <a:lumMod val="90000"/>
                    </a:schemeClr>
                  </a:solidFill>
                </a:endParaRPr>
              </a:p>
            </p:txBody>
          </p:sp>
          <p:cxnSp>
            <p:nvCxnSpPr>
              <p:cNvPr id="13" name="Straight Connector 12"/>
              <p:cNvCxnSpPr>
                <a:cxnSpLocks/>
                <a:stCxn id="11" idx="13"/>
                <a:endCxn id="11" idx="10"/>
              </p:cNvCxnSpPr>
              <p:nvPr/>
            </p:nvCxnSpPr>
            <p:spPr>
              <a:xfrm flipH="1">
                <a:off x="3966983" y="3245089"/>
                <a:ext cx="178755" cy="350634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/>
              <p:cNvCxnSpPr>
                <a:cxnSpLocks/>
                <a:stCxn id="11" idx="0"/>
              </p:cNvCxnSpPr>
              <p:nvPr/>
            </p:nvCxnSpPr>
            <p:spPr>
              <a:xfrm>
                <a:off x="2488818" y="3265714"/>
                <a:ext cx="65099" cy="1344889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4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4489128" y="2639176"/>
              <a:ext cx="956022" cy="390525"/>
            </a:xfrm>
            <a:prstGeom prst="rect">
              <a:avLst/>
            </a:prstGeom>
          </p:spPr>
        </p:pic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4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6353450" y="2742900"/>
              <a:ext cx="205479" cy="390525"/>
            </a:xfrm>
            <a:prstGeom prst="rect">
              <a:avLst/>
            </a:prstGeom>
          </p:spPr>
        </p:pic>
        <p:pic>
          <p:nvPicPr>
            <p:cNvPr id="75" name="Picture 74"/>
            <p:cNvPicPr>
              <a:picLocks noChangeAspect="1"/>
            </p:cNvPicPr>
            <p:nvPr/>
          </p:nvPicPr>
          <p:blipFill>
            <a:blip r:embed="rId4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6815233" y="4082201"/>
              <a:ext cx="205479" cy="390525"/>
            </a:xfrm>
            <a:prstGeom prst="rect">
              <a:avLst/>
            </a:prstGeom>
          </p:spPr>
        </p:pic>
        <p:pic>
          <p:nvPicPr>
            <p:cNvPr id="78" name="Picture 77"/>
            <p:cNvPicPr>
              <a:picLocks noChangeAspect="1"/>
            </p:cNvPicPr>
            <p:nvPr/>
          </p:nvPicPr>
          <p:blipFill>
            <a:blip r:embed="rId4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7020712" y="4277463"/>
              <a:ext cx="438867" cy="390525"/>
            </a:xfrm>
            <a:prstGeom prst="rect">
              <a:avLst/>
            </a:prstGeom>
          </p:spPr>
        </p:pic>
      </p:grpSp>
      <p:sp>
        <p:nvSpPr>
          <p:cNvPr id="21" name="TextBox 20"/>
          <p:cNvSpPr txBox="1"/>
          <p:nvPr/>
        </p:nvSpPr>
        <p:spPr>
          <a:xfrm rot="21342159">
            <a:off x="2606000" y="6405667"/>
            <a:ext cx="155690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South-East Exterior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532419" y="388479"/>
            <a:ext cx="162679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South-West Exterior</a:t>
            </a:r>
          </a:p>
        </p:txBody>
      </p:sp>
      <p:sp>
        <p:nvSpPr>
          <p:cNvPr id="23" name="TextBox 22"/>
          <p:cNvSpPr txBox="1"/>
          <p:nvPr/>
        </p:nvSpPr>
        <p:spPr>
          <a:xfrm rot="16382024">
            <a:off x="-311082" y="2769794"/>
            <a:ext cx="130403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South Chimney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459579" y="500367"/>
            <a:ext cx="8729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North-South Corner Exterior</a:t>
            </a:r>
          </a:p>
        </p:txBody>
      </p:sp>
      <p:sp>
        <p:nvSpPr>
          <p:cNvPr id="27" name="TextBox 26"/>
          <p:cNvSpPr txBox="1"/>
          <p:nvPr/>
        </p:nvSpPr>
        <p:spPr>
          <a:xfrm rot="21367495">
            <a:off x="4064752" y="5573933"/>
            <a:ext cx="152965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South-East Interior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615938" y="1212291"/>
            <a:ext cx="159954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South-West Interior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438906" y="1952291"/>
            <a:ext cx="1287532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highlight>
                  <a:srgbClr val="FFFF00"/>
                </a:highlight>
              </a:rPr>
              <a:t>Partition Wall</a:t>
            </a:r>
          </a:p>
          <a:p>
            <a:r>
              <a:rPr lang="en-US" sz="1350" b="1" dirty="0">
                <a:highlight>
                  <a:srgbClr val="FFFF00"/>
                </a:highlight>
              </a:rPr>
              <a:t>(1820 addition)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702886" y="3849023"/>
            <a:ext cx="94936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Bricked Pit</a:t>
            </a:r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7583332" y="1711922"/>
            <a:ext cx="1560668" cy="13750"/>
          </a:xfrm>
          <a:prstGeom prst="line">
            <a:avLst/>
          </a:prstGeom>
          <a:ln w="34925" cap="flat" cmpd="sng" algn="ctr">
            <a:solidFill>
              <a:schemeClr val="bg2">
                <a:lumMod val="90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 rot="15996018">
            <a:off x="1651494" y="3883504"/>
            <a:ext cx="130403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South Interior</a:t>
            </a:r>
          </a:p>
        </p:txBody>
      </p:sp>
      <p:sp>
        <p:nvSpPr>
          <p:cNvPr id="40" name="TextBox 39"/>
          <p:cNvSpPr txBox="1"/>
          <p:nvPr/>
        </p:nvSpPr>
        <p:spPr>
          <a:xfrm rot="15996018">
            <a:off x="1308550" y="1471757"/>
            <a:ext cx="130403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South Interior</a:t>
            </a:r>
          </a:p>
        </p:txBody>
      </p:sp>
      <p:sp>
        <p:nvSpPr>
          <p:cNvPr id="49" name="TextBox 48"/>
          <p:cNvSpPr txBox="1"/>
          <p:nvPr/>
        </p:nvSpPr>
        <p:spPr>
          <a:xfrm rot="4196628">
            <a:off x="6457427" y="1718898"/>
            <a:ext cx="130403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North Interior</a:t>
            </a:r>
          </a:p>
        </p:txBody>
      </p:sp>
      <p:pic>
        <p:nvPicPr>
          <p:cNvPr id="55" name="Picture 5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7869" y="88316"/>
            <a:ext cx="1120369" cy="1708447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777574" y="1393061"/>
            <a:ext cx="87298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South Exterior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6183233" y="2640596"/>
            <a:ext cx="1287532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Partition Wall</a:t>
            </a:r>
          </a:p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(1820 addition)</a:t>
            </a:r>
          </a:p>
        </p:txBody>
      </p:sp>
      <p:sp>
        <p:nvSpPr>
          <p:cNvPr id="72" name="Rectangle 71"/>
          <p:cNvSpPr/>
          <p:nvPr/>
        </p:nvSpPr>
        <p:spPr>
          <a:xfrm>
            <a:off x="-42264" y="3618379"/>
            <a:ext cx="4214220" cy="224676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opperplate Gothic Bold" panose="020E0705020206020404" pitchFamily="34" charset="0"/>
              </a:rPr>
              <a:t>English Bond, with evident newer mortar and pattern than South interior wall</a:t>
            </a:r>
            <a:endParaRPr lang="en-US" sz="28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Copperplate Gothic Bold" panose="020E0705020206020404" pitchFamily="34" charset="0"/>
            </a:endParaRPr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39727" y="298722"/>
            <a:ext cx="4780642" cy="57986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915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634031" y="-366868"/>
            <a:ext cx="7820097" cy="6687195"/>
            <a:chOff x="629509" y="-313897"/>
            <a:chExt cx="7820097" cy="6687195"/>
          </a:xfrm>
        </p:grpSpPr>
        <p:grpSp>
          <p:nvGrpSpPr>
            <p:cNvPr id="16" name="Group 15"/>
            <p:cNvGrpSpPr/>
            <p:nvPr/>
          </p:nvGrpSpPr>
          <p:grpSpPr>
            <a:xfrm>
              <a:off x="629509" y="-313897"/>
              <a:ext cx="7820097" cy="6687195"/>
              <a:chOff x="629509" y="-313897"/>
              <a:chExt cx="7820097" cy="6687195"/>
            </a:xfrm>
          </p:grpSpPr>
          <p:grpSp>
            <p:nvGrpSpPr>
              <p:cNvPr id="77" name="Group 76"/>
              <p:cNvGrpSpPr/>
              <p:nvPr/>
            </p:nvGrpSpPr>
            <p:grpSpPr>
              <a:xfrm>
                <a:off x="629509" y="-313897"/>
                <a:ext cx="7820097" cy="6687195"/>
                <a:chOff x="341354" y="118004"/>
                <a:chExt cx="8422075" cy="6648556"/>
              </a:xfrm>
              <a:scene3d>
                <a:camera prst="perspectiveRight" fov="2700000">
                  <a:rot lat="19369340" lon="20606582" rev="680601"/>
                </a:camera>
                <a:lightRig rig="threePt" dir="t"/>
              </a:scene3d>
            </p:grpSpPr>
            <p:pic>
              <p:nvPicPr>
                <p:cNvPr id="26" name="Picture 25"/>
                <p:cNvPicPr>
                  <a:picLocks/>
                </p:cNvPicPr>
                <p:nvPr/>
              </p:nvPicPr>
              <p:blipFill>
                <a:blip r:embed="rId2">
                  <a:duotone>
                    <a:schemeClr val="bg2">
                      <a:shade val="45000"/>
                      <a:satMod val="135000"/>
                    </a:schemeClr>
                    <a:prstClr val="white"/>
                  </a:duotone>
                </a:blip>
                <a:stretch>
                  <a:fillRect/>
                </a:stretch>
              </p:blipFill>
              <p:spPr>
                <a:xfrm rot="10800000">
                  <a:off x="341354" y="118004"/>
                  <a:ext cx="8422075" cy="6648556"/>
                </a:xfrm>
                <a:prstGeom prst="rect">
                  <a:avLst/>
                </a:prstGeom>
                <a:sp3d prstMaterial="flat">
                  <a:bevelT w="152400" h="508000" prst="softRound"/>
                </a:sp3d>
              </p:spPr>
            </p:pic>
            <p:sp>
              <p:nvSpPr>
                <p:cNvPr id="61" name="Rectangle 60"/>
                <p:cNvSpPr/>
                <p:nvPr/>
              </p:nvSpPr>
              <p:spPr>
                <a:xfrm>
                  <a:off x="1968370" y="3788231"/>
                  <a:ext cx="188219" cy="298348"/>
                </a:xfrm>
                <a:prstGeom prst="rect">
                  <a:avLst/>
                </a:prstGeom>
                <a:sp3d prstMaterial="flat">
                  <a:bevelT w="152400" h="508000" prst="softRound"/>
                </a:sp3d>
              </p:spPr>
              <p:txBody>
                <a:bodyPr wrap="square">
                  <a:spAutoFit/>
                </a:bodyPr>
                <a:lstStyle/>
                <a:p>
                  <a:pPr algn="ctr"/>
                  <a:endParaRPr lang="en-US" sz="1350" b="1" dirty="0">
                    <a:solidFill>
                      <a:schemeClr val="bg2">
                        <a:lumMod val="90000"/>
                      </a:schemeClr>
                    </a:solidFill>
                    <a:highlight>
                      <a:srgbClr val="000080"/>
                    </a:highlight>
                  </a:endParaRPr>
                </a:p>
              </p:txBody>
            </p:sp>
            <p:sp>
              <p:nvSpPr>
                <p:cNvPr id="65" name="Rectangle 64"/>
                <p:cNvSpPr/>
                <p:nvPr/>
              </p:nvSpPr>
              <p:spPr>
                <a:xfrm>
                  <a:off x="2916031" y="3511231"/>
                  <a:ext cx="188219" cy="298348"/>
                </a:xfrm>
                <a:prstGeom prst="rect">
                  <a:avLst/>
                </a:prstGeom>
                <a:sp3d prstMaterial="flat">
                  <a:bevelT w="152400" h="508000" prst="softRound"/>
                </a:sp3d>
              </p:spPr>
              <p:txBody>
                <a:bodyPr wrap="square">
                  <a:spAutoFit/>
                </a:bodyPr>
                <a:lstStyle/>
                <a:p>
                  <a:pPr algn="ctr"/>
                  <a:endParaRPr lang="en-US" sz="1350" b="1" dirty="0">
                    <a:solidFill>
                      <a:schemeClr val="bg2">
                        <a:lumMod val="90000"/>
                      </a:schemeClr>
                    </a:solidFill>
                    <a:highlight>
                      <a:srgbClr val="000080"/>
                    </a:highlight>
                  </a:endParaRPr>
                </a:p>
              </p:txBody>
            </p:sp>
            <p:sp>
              <p:nvSpPr>
                <p:cNvPr id="66" name="Rectangle 65"/>
                <p:cNvSpPr/>
                <p:nvPr/>
              </p:nvSpPr>
              <p:spPr>
                <a:xfrm>
                  <a:off x="3464023" y="3511231"/>
                  <a:ext cx="173971" cy="298348"/>
                </a:xfrm>
                <a:prstGeom prst="rect">
                  <a:avLst/>
                </a:prstGeom>
                <a:sp3d prstMaterial="flat">
                  <a:bevelT w="152400" h="508000" prst="softRound"/>
                </a:sp3d>
              </p:spPr>
              <p:txBody>
                <a:bodyPr wrap="square">
                  <a:spAutoFit/>
                </a:bodyPr>
                <a:lstStyle/>
                <a:p>
                  <a:pPr algn="ctr"/>
                  <a:endParaRPr lang="en-US" sz="1350" b="1" dirty="0">
                    <a:solidFill>
                      <a:schemeClr val="bg2">
                        <a:lumMod val="90000"/>
                      </a:schemeClr>
                    </a:solidFill>
                    <a:highlight>
                      <a:srgbClr val="000080"/>
                    </a:highlight>
                  </a:endParaRPr>
                </a:p>
              </p:txBody>
            </p:sp>
            <p:sp>
              <p:nvSpPr>
                <p:cNvPr id="71" name="Rectangle 70"/>
                <p:cNvSpPr/>
                <p:nvPr/>
              </p:nvSpPr>
              <p:spPr>
                <a:xfrm>
                  <a:off x="5091034" y="2454427"/>
                  <a:ext cx="198951" cy="298348"/>
                </a:xfrm>
                <a:prstGeom prst="rect">
                  <a:avLst/>
                </a:prstGeom>
                <a:sp3d prstMaterial="flat">
                  <a:bevelT w="152400" h="508000" prst="softRound"/>
                </a:sp3d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1350" b="1" dirty="0">
                    <a:solidFill>
                      <a:schemeClr val="bg2">
                        <a:lumMod val="90000"/>
                      </a:schemeClr>
                    </a:solidFill>
                    <a:highlight>
                      <a:srgbClr val="000080"/>
                    </a:highlight>
                  </a:endParaRPr>
                </a:p>
              </p:txBody>
            </p:sp>
          </p:grpSp>
          <p:cxnSp>
            <p:nvCxnSpPr>
              <p:cNvPr id="3" name="Straight Connector 2"/>
              <p:cNvCxnSpPr>
                <a:cxnSpLocks/>
              </p:cNvCxnSpPr>
              <p:nvPr/>
            </p:nvCxnSpPr>
            <p:spPr>
              <a:xfrm flipH="1">
                <a:off x="3980734" y="3217588"/>
                <a:ext cx="158129" cy="405636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/>
              <p:cNvCxnSpPr>
                <a:cxnSpLocks/>
              </p:cNvCxnSpPr>
              <p:nvPr/>
            </p:nvCxnSpPr>
            <p:spPr>
              <a:xfrm flipH="1">
                <a:off x="2502568" y="3613253"/>
                <a:ext cx="1478167" cy="58097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pic>
            <p:nvPicPr>
              <p:cNvPr id="8" name="Picture 7"/>
              <p:cNvPicPr>
                <a:picLocks noChangeAspect="1"/>
              </p:cNvPicPr>
              <p:nvPr/>
            </p:nvPicPr>
            <p:blipFill>
              <a:blip r:embed="rId3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2643294" y="3724586"/>
                <a:ext cx="1571195" cy="447675"/>
              </a:xfrm>
              <a:prstGeom prst="rect">
                <a:avLst/>
              </a:prstGeom>
            </p:spPr>
          </p:pic>
          <p:cxnSp>
            <p:nvCxnSpPr>
              <p:cNvPr id="58" name="Straight Connector 57"/>
              <p:cNvCxnSpPr>
                <a:cxnSpLocks/>
              </p:cNvCxnSpPr>
              <p:nvPr/>
            </p:nvCxnSpPr>
            <p:spPr>
              <a:xfrm flipH="1" flipV="1">
                <a:off x="3980733" y="3623224"/>
                <a:ext cx="158130" cy="921275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1" name="Freeform: Shape 10"/>
              <p:cNvSpPr/>
              <p:nvPr/>
            </p:nvSpPr>
            <p:spPr>
              <a:xfrm>
                <a:off x="2475068" y="3245089"/>
                <a:ext cx="1876926" cy="1265034"/>
              </a:xfrm>
              <a:custGeom>
                <a:avLst/>
                <a:gdLst>
                  <a:gd name="connsiteX0" fmla="*/ 13750 w 1876926"/>
                  <a:gd name="connsiteY0" fmla="*/ 20625 h 1265034"/>
                  <a:gd name="connsiteX1" fmla="*/ 13750 w 1876926"/>
                  <a:gd name="connsiteY1" fmla="*/ 20625 h 1265034"/>
                  <a:gd name="connsiteX2" fmla="*/ 6875 w 1876926"/>
                  <a:gd name="connsiteY2" fmla="*/ 103128 h 1265034"/>
                  <a:gd name="connsiteX3" fmla="*/ 0 w 1876926"/>
                  <a:gd name="connsiteY3" fmla="*/ 123753 h 1265034"/>
                  <a:gd name="connsiteX4" fmla="*/ 6875 w 1876926"/>
                  <a:gd name="connsiteY4" fmla="*/ 240631 h 1265034"/>
                  <a:gd name="connsiteX5" fmla="*/ 20625 w 1876926"/>
                  <a:gd name="connsiteY5" fmla="*/ 323134 h 1265034"/>
                  <a:gd name="connsiteX6" fmla="*/ 27500 w 1876926"/>
                  <a:gd name="connsiteY6" fmla="*/ 343759 h 1265034"/>
                  <a:gd name="connsiteX7" fmla="*/ 34376 w 1876926"/>
                  <a:gd name="connsiteY7" fmla="*/ 385010 h 1265034"/>
                  <a:gd name="connsiteX8" fmla="*/ 48126 w 1876926"/>
                  <a:gd name="connsiteY8" fmla="*/ 405636 h 1265034"/>
                  <a:gd name="connsiteX9" fmla="*/ 55001 w 1876926"/>
                  <a:gd name="connsiteY9" fmla="*/ 419386 h 1265034"/>
                  <a:gd name="connsiteX10" fmla="*/ 1491915 w 1876926"/>
                  <a:gd name="connsiteY10" fmla="*/ 350634 h 1265034"/>
                  <a:gd name="connsiteX11" fmla="*/ 1677546 w 1876926"/>
                  <a:gd name="connsiteY11" fmla="*/ 1265034 h 1265034"/>
                  <a:gd name="connsiteX12" fmla="*/ 1876926 w 1876926"/>
                  <a:gd name="connsiteY12" fmla="*/ 1265034 h 1265034"/>
                  <a:gd name="connsiteX13" fmla="*/ 1670670 w 1876926"/>
                  <a:gd name="connsiteY13" fmla="*/ 0 h 1265034"/>
                  <a:gd name="connsiteX14" fmla="*/ 13750 w 1876926"/>
                  <a:gd name="connsiteY14" fmla="*/ 20625 h 12650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876926" h="1265034">
                    <a:moveTo>
                      <a:pt x="13750" y="20625"/>
                    </a:moveTo>
                    <a:lnTo>
                      <a:pt x="13750" y="20625"/>
                    </a:lnTo>
                    <a:cubicBezTo>
                      <a:pt x="11458" y="48126"/>
                      <a:pt x="10522" y="75774"/>
                      <a:pt x="6875" y="103128"/>
                    </a:cubicBezTo>
                    <a:cubicBezTo>
                      <a:pt x="5917" y="110311"/>
                      <a:pt x="0" y="116506"/>
                      <a:pt x="0" y="123753"/>
                    </a:cubicBezTo>
                    <a:cubicBezTo>
                      <a:pt x="0" y="162780"/>
                      <a:pt x="3634" y="201739"/>
                      <a:pt x="6875" y="240631"/>
                    </a:cubicBezTo>
                    <a:cubicBezTo>
                      <a:pt x="8330" y="258094"/>
                      <a:pt x="15672" y="303321"/>
                      <a:pt x="20625" y="323134"/>
                    </a:cubicBezTo>
                    <a:cubicBezTo>
                      <a:pt x="22383" y="330165"/>
                      <a:pt x="25928" y="336685"/>
                      <a:pt x="27500" y="343759"/>
                    </a:cubicBezTo>
                    <a:cubicBezTo>
                      <a:pt x="30524" y="357367"/>
                      <a:pt x="29968" y="371785"/>
                      <a:pt x="34376" y="385010"/>
                    </a:cubicBezTo>
                    <a:cubicBezTo>
                      <a:pt x="36989" y="392849"/>
                      <a:pt x="43875" y="398550"/>
                      <a:pt x="48126" y="405636"/>
                    </a:cubicBezTo>
                    <a:cubicBezTo>
                      <a:pt x="50762" y="410030"/>
                      <a:pt x="52709" y="414803"/>
                      <a:pt x="55001" y="419386"/>
                    </a:cubicBezTo>
                    <a:lnTo>
                      <a:pt x="1491915" y="350634"/>
                    </a:lnTo>
                    <a:lnTo>
                      <a:pt x="1677546" y="1265034"/>
                    </a:lnTo>
                    <a:lnTo>
                      <a:pt x="1876926" y="1265034"/>
                    </a:lnTo>
                    <a:lnTo>
                      <a:pt x="1670670" y="0"/>
                    </a:lnTo>
                    <a:lnTo>
                      <a:pt x="13750" y="20625"/>
                    </a:lnTo>
                    <a:close/>
                  </a:path>
                </a:pathLst>
              </a:cu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2">
                      <a:lumMod val="90000"/>
                    </a:schemeClr>
                  </a:solidFill>
                </a:endParaRPr>
              </a:p>
            </p:txBody>
          </p:sp>
          <p:cxnSp>
            <p:nvCxnSpPr>
              <p:cNvPr id="13" name="Straight Connector 12"/>
              <p:cNvCxnSpPr>
                <a:cxnSpLocks/>
                <a:stCxn id="11" idx="13"/>
                <a:endCxn id="11" idx="10"/>
              </p:cNvCxnSpPr>
              <p:nvPr/>
            </p:nvCxnSpPr>
            <p:spPr>
              <a:xfrm flipH="1">
                <a:off x="3966983" y="3245089"/>
                <a:ext cx="178755" cy="350634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/>
              <p:cNvCxnSpPr>
                <a:cxnSpLocks/>
                <a:stCxn id="11" idx="0"/>
              </p:cNvCxnSpPr>
              <p:nvPr/>
            </p:nvCxnSpPr>
            <p:spPr>
              <a:xfrm>
                <a:off x="2488818" y="3265714"/>
                <a:ext cx="65099" cy="1344889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4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4489128" y="2639176"/>
              <a:ext cx="956022" cy="390525"/>
            </a:xfrm>
            <a:prstGeom prst="rect">
              <a:avLst/>
            </a:prstGeom>
          </p:spPr>
        </p:pic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4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6353450" y="2742900"/>
              <a:ext cx="205479" cy="390525"/>
            </a:xfrm>
            <a:prstGeom prst="rect">
              <a:avLst/>
            </a:prstGeom>
          </p:spPr>
        </p:pic>
        <p:pic>
          <p:nvPicPr>
            <p:cNvPr id="75" name="Picture 74"/>
            <p:cNvPicPr>
              <a:picLocks noChangeAspect="1"/>
            </p:cNvPicPr>
            <p:nvPr/>
          </p:nvPicPr>
          <p:blipFill>
            <a:blip r:embed="rId4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6815233" y="4082201"/>
              <a:ext cx="205479" cy="390525"/>
            </a:xfrm>
            <a:prstGeom prst="rect">
              <a:avLst/>
            </a:prstGeom>
          </p:spPr>
        </p:pic>
        <p:pic>
          <p:nvPicPr>
            <p:cNvPr id="78" name="Picture 77"/>
            <p:cNvPicPr>
              <a:picLocks noChangeAspect="1"/>
            </p:cNvPicPr>
            <p:nvPr/>
          </p:nvPicPr>
          <p:blipFill>
            <a:blip r:embed="rId4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7020712" y="4277463"/>
              <a:ext cx="438867" cy="390525"/>
            </a:xfrm>
            <a:prstGeom prst="rect">
              <a:avLst/>
            </a:prstGeom>
          </p:spPr>
        </p:pic>
      </p:grpSp>
      <p:sp>
        <p:nvSpPr>
          <p:cNvPr id="21" name="TextBox 20"/>
          <p:cNvSpPr txBox="1"/>
          <p:nvPr/>
        </p:nvSpPr>
        <p:spPr>
          <a:xfrm rot="21342159">
            <a:off x="2606000" y="6405667"/>
            <a:ext cx="155690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South-East Exterior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532419" y="388479"/>
            <a:ext cx="162679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South-West Exterior</a:t>
            </a:r>
          </a:p>
        </p:txBody>
      </p:sp>
      <p:sp>
        <p:nvSpPr>
          <p:cNvPr id="23" name="TextBox 22"/>
          <p:cNvSpPr txBox="1"/>
          <p:nvPr/>
        </p:nvSpPr>
        <p:spPr>
          <a:xfrm rot="16382024">
            <a:off x="-311082" y="2769794"/>
            <a:ext cx="130403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South Chimney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459579" y="500367"/>
            <a:ext cx="8729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North-South Corner Exterior</a:t>
            </a:r>
          </a:p>
        </p:txBody>
      </p:sp>
      <p:sp>
        <p:nvSpPr>
          <p:cNvPr id="27" name="TextBox 26"/>
          <p:cNvSpPr txBox="1"/>
          <p:nvPr/>
        </p:nvSpPr>
        <p:spPr>
          <a:xfrm rot="21367495">
            <a:off x="4064752" y="5573933"/>
            <a:ext cx="152965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South-East Interior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615938" y="1212291"/>
            <a:ext cx="159954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South-West Interior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325470" y="2677388"/>
            <a:ext cx="1287532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Partition Wall</a:t>
            </a:r>
          </a:p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(1820 addition)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702886" y="3849023"/>
            <a:ext cx="94936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Bricked Pit</a:t>
            </a:r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7583332" y="1711922"/>
            <a:ext cx="1560668" cy="13750"/>
          </a:xfrm>
          <a:prstGeom prst="line">
            <a:avLst/>
          </a:prstGeom>
          <a:ln w="34925" cap="flat" cmpd="sng" algn="ctr">
            <a:solidFill>
              <a:schemeClr val="bg2">
                <a:lumMod val="90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 rot="15996018">
            <a:off x="1651494" y="3883504"/>
            <a:ext cx="130403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South Interior</a:t>
            </a:r>
          </a:p>
        </p:txBody>
      </p:sp>
      <p:sp>
        <p:nvSpPr>
          <p:cNvPr id="40" name="TextBox 39"/>
          <p:cNvSpPr txBox="1"/>
          <p:nvPr/>
        </p:nvSpPr>
        <p:spPr>
          <a:xfrm rot="15996018">
            <a:off x="1308550" y="1471757"/>
            <a:ext cx="130403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South Interior</a:t>
            </a:r>
          </a:p>
        </p:txBody>
      </p:sp>
      <p:sp>
        <p:nvSpPr>
          <p:cNvPr id="49" name="TextBox 48"/>
          <p:cNvSpPr txBox="1"/>
          <p:nvPr/>
        </p:nvSpPr>
        <p:spPr>
          <a:xfrm rot="4196628">
            <a:off x="6457427" y="1718898"/>
            <a:ext cx="130403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North Interior</a:t>
            </a:r>
          </a:p>
        </p:txBody>
      </p:sp>
      <p:pic>
        <p:nvPicPr>
          <p:cNvPr id="55" name="Picture 5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7869" y="88316"/>
            <a:ext cx="1120369" cy="1708447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777574" y="1393061"/>
            <a:ext cx="87298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South Exterior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6183233" y="2640596"/>
            <a:ext cx="1287532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highlight>
                  <a:srgbClr val="FFFF00"/>
                </a:highlight>
              </a:rPr>
              <a:t>Partition Wall</a:t>
            </a:r>
          </a:p>
          <a:p>
            <a:r>
              <a:rPr lang="en-US" sz="1350" b="1" dirty="0">
                <a:highlight>
                  <a:srgbClr val="FFFF00"/>
                </a:highlight>
              </a:rPr>
              <a:t>(1820 addition)</a:t>
            </a:r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728" y="1639037"/>
            <a:ext cx="5955920" cy="42117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1" name="Rectangle 40"/>
          <p:cNvSpPr/>
          <p:nvPr/>
        </p:nvSpPr>
        <p:spPr>
          <a:xfrm>
            <a:off x="-42266" y="10831"/>
            <a:ext cx="9186266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opperplate Gothic Bold" panose="020E0705020206020404" pitchFamily="34" charset="0"/>
              </a:rPr>
              <a:t>English Bond, but non-matching pattern, much poorer mortar than joined north-wall</a:t>
            </a:r>
            <a:endParaRPr lang="en-US" sz="28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Copperplate Gothic Bold" panose="020E07050202060204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7806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634031" y="-366868"/>
            <a:ext cx="7820097" cy="6687195"/>
            <a:chOff x="629509" y="-313897"/>
            <a:chExt cx="7820097" cy="6687195"/>
          </a:xfrm>
        </p:grpSpPr>
        <p:grpSp>
          <p:nvGrpSpPr>
            <p:cNvPr id="16" name="Group 15"/>
            <p:cNvGrpSpPr/>
            <p:nvPr/>
          </p:nvGrpSpPr>
          <p:grpSpPr>
            <a:xfrm>
              <a:off x="629509" y="-313897"/>
              <a:ext cx="7820097" cy="6687195"/>
              <a:chOff x="629509" y="-313897"/>
              <a:chExt cx="7820097" cy="6687195"/>
            </a:xfrm>
          </p:grpSpPr>
          <p:grpSp>
            <p:nvGrpSpPr>
              <p:cNvPr id="77" name="Group 76"/>
              <p:cNvGrpSpPr/>
              <p:nvPr/>
            </p:nvGrpSpPr>
            <p:grpSpPr>
              <a:xfrm>
                <a:off x="629509" y="-313897"/>
                <a:ext cx="7820097" cy="6687195"/>
                <a:chOff x="341354" y="118004"/>
                <a:chExt cx="8422075" cy="6648556"/>
              </a:xfrm>
              <a:scene3d>
                <a:camera prst="perspectiveRight" fov="2700000">
                  <a:rot lat="19369340" lon="20606582" rev="680601"/>
                </a:camera>
                <a:lightRig rig="threePt" dir="t"/>
              </a:scene3d>
            </p:grpSpPr>
            <p:pic>
              <p:nvPicPr>
                <p:cNvPr id="26" name="Picture 25"/>
                <p:cNvPicPr>
                  <a:picLocks/>
                </p:cNvPicPr>
                <p:nvPr/>
              </p:nvPicPr>
              <p:blipFill>
                <a:blip r:embed="rId2">
                  <a:duotone>
                    <a:schemeClr val="bg2">
                      <a:shade val="45000"/>
                      <a:satMod val="135000"/>
                    </a:schemeClr>
                    <a:prstClr val="white"/>
                  </a:duotone>
                </a:blip>
                <a:stretch>
                  <a:fillRect/>
                </a:stretch>
              </p:blipFill>
              <p:spPr>
                <a:xfrm rot="10800000">
                  <a:off x="341354" y="118004"/>
                  <a:ext cx="8422075" cy="6648556"/>
                </a:xfrm>
                <a:prstGeom prst="rect">
                  <a:avLst/>
                </a:prstGeom>
                <a:sp3d prstMaterial="flat">
                  <a:bevelT w="152400" h="508000" prst="softRound"/>
                </a:sp3d>
              </p:spPr>
            </p:pic>
            <p:sp>
              <p:nvSpPr>
                <p:cNvPr id="61" name="Rectangle 60"/>
                <p:cNvSpPr/>
                <p:nvPr/>
              </p:nvSpPr>
              <p:spPr>
                <a:xfrm>
                  <a:off x="1968370" y="3788231"/>
                  <a:ext cx="188219" cy="298348"/>
                </a:xfrm>
                <a:prstGeom prst="rect">
                  <a:avLst/>
                </a:prstGeom>
                <a:sp3d prstMaterial="flat">
                  <a:bevelT w="152400" h="508000" prst="softRound"/>
                </a:sp3d>
              </p:spPr>
              <p:txBody>
                <a:bodyPr wrap="square">
                  <a:spAutoFit/>
                </a:bodyPr>
                <a:lstStyle/>
                <a:p>
                  <a:pPr algn="ctr"/>
                  <a:endParaRPr lang="en-US" sz="1350" b="1" dirty="0">
                    <a:solidFill>
                      <a:schemeClr val="bg2">
                        <a:lumMod val="90000"/>
                      </a:schemeClr>
                    </a:solidFill>
                    <a:highlight>
                      <a:srgbClr val="000080"/>
                    </a:highlight>
                  </a:endParaRPr>
                </a:p>
              </p:txBody>
            </p:sp>
            <p:sp>
              <p:nvSpPr>
                <p:cNvPr id="65" name="Rectangle 64"/>
                <p:cNvSpPr/>
                <p:nvPr/>
              </p:nvSpPr>
              <p:spPr>
                <a:xfrm>
                  <a:off x="2916031" y="3511231"/>
                  <a:ext cx="188219" cy="298348"/>
                </a:xfrm>
                <a:prstGeom prst="rect">
                  <a:avLst/>
                </a:prstGeom>
                <a:sp3d prstMaterial="flat">
                  <a:bevelT w="152400" h="508000" prst="softRound"/>
                </a:sp3d>
              </p:spPr>
              <p:txBody>
                <a:bodyPr wrap="square">
                  <a:spAutoFit/>
                </a:bodyPr>
                <a:lstStyle/>
                <a:p>
                  <a:pPr algn="ctr"/>
                  <a:endParaRPr lang="en-US" sz="1350" b="1" dirty="0">
                    <a:solidFill>
                      <a:schemeClr val="bg2">
                        <a:lumMod val="90000"/>
                      </a:schemeClr>
                    </a:solidFill>
                    <a:highlight>
                      <a:srgbClr val="000080"/>
                    </a:highlight>
                  </a:endParaRPr>
                </a:p>
              </p:txBody>
            </p:sp>
            <p:sp>
              <p:nvSpPr>
                <p:cNvPr id="66" name="Rectangle 65"/>
                <p:cNvSpPr/>
                <p:nvPr/>
              </p:nvSpPr>
              <p:spPr>
                <a:xfrm>
                  <a:off x="3464023" y="3511231"/>
                  <a:ext cx="173971" cy="298348"/>
                </a:xfrm>
                <a:prstGeom prst="rect">
                  <a:avLst/>
                </a:prstGeom>
                <a:sp3d prstMaterial="flat">
                  <a:bevelT w="152400" h="508000" prst="softRound"/>
                </a:sp3d>
              </p:spPr>
              <p:txBody>
                <a:bodyPr wrap="square">
                  <a:spAutoFit/>
                </a:bodyPr>
                <a:lstStyle/>
                <a:p>
                  <a:pPr algn="ctr"/>
                  <a:endParaRPr lang="en-US" sz="1350" b="1" dirty="0">
                    <a:solidFill>
                      <a:schemeClr val="bg2">
                        <a:lumMod val="90000"/>
                      </a:schemeClr>
                    </a:solidFill>
                    <a:highlight>
                      <a:srgbClr val="000080"/>
                    </a:highlight>
                  </a:endParaRPr>
                </a:p>
              </p:txBody>
            </p:sp>
            <p:sp>
              <p:nvSpPr>
                <p:cNvPr id="71" name="Rectangle 70"/>
                <p:cNvSpPr/>
                <p:nvPr/>
              </p:nvSpPr>
              <p:spPr>
                <a:xfrm>
                  <a:off x="5091034" y="2454427"/>
                  <a:ext cx="198951" cy="298348"/>
                </a:xfrm>
                <a:prstGeom prst="rect">
                  <a:avLst/>
                </a:prstGeom>
                <a:sp3d prstMaterial="flat">
                  <a:bevelT w="152400" h="508000" prst="softRound"/>
                </a:sp3d>
              </p:spPr>
              <p:txBody>
                <a:bodyPr wrap="none">
                  <a:spAutoFit/>
                </a:bodyPr>
                <a:lstStyle/>
                <a:p>
                  <a:pPr algn="ctr"/>
                  <a:endParaRPr lang="en-US" sz="1350" b="1" dirty="0">
                    <a:solidFill>
                      <a:schemeClr val="bg2">
                        <a:lumMod val="90000"/>
                      </a:schemeClr>
                    </a:solidFill>
                    <a:highlight>
                      <a:srgbClr val="000080"/>
                    </a:highlight>
                  </a:endParaRPr>
                </a:p>
              </p:txBody>
            </p:sp>
          </p:grpSp>
          <p:cxnSp>
            <p:nvCxnSpPr>
              <p:cNvPr id="3" name="Straight Connector 2"/>
              <p:cNvCxnSpPr>
                <a:cxnSpLocks/>
              </p:cNvCxnSpPr>
              <p:nvPr/>
            </p:nvCxnSpPr>
            <p:spPr>
              <a:xfrm flipH="1">
                <a:off x="3980734" y="3217588"/>
                <a:ext cx="158129" cy="405636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/>
              <p:cNvCxnSpPr>
                <a:cxnSpLocks/>
              </p:cNvCxnSpPr>
              <p:nvPr/>
            </p:nvCxnSpPr>
            <p:spPr>
              <a:xfrm flipH="1">
                <a:off x="2502568" y="3613253"/>
                <a:ext cx="1478167" cy="58097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pic>
            <p:nvPicPr>
              <p:cNvPr id="8" name="Picture 7"/>
              <p:cNvPicPr>
                <a:picLocks noChangeAspect="1"/>
              </p:cNvPicPr>
              <p:nvPr/>
            </p:nvPicPr>
            <p:blipFill>
              <a:blip r:embed="rId3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2643294" y="3724586"/>
                <a:ext cx="1571195" cy="447675"/>
              </a:xfrm>
              <a:prstGeom prst="rect">
                <a:avLst/>
              </a:prstGeom>
            </p:spPr>
          </p:pic>
          <p:cxnSp>
            <p:nvCxnSpPr>
              <p:cNvPr id="58" name="Straight Connector 57"/>
              <p:cNvCxnSpPr>
                <a:cxnSpLocks/>
              </p:cNvCxnSpPr>
              <p:nvPr/>
            </p:nvCxnSpPr>
            <p:spPr>
              <a:xfrm flipH="1" flipV="1">
                <a:off x="3980733" y="3623224"/>
                <a:ext cx="158130" cy="921275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1" name="Freeform: Shape 10"/>
              <p:cNvSpPr/>
              <p:nvPr/>
            </p:nvSpPr>
            <p:spPr>
              <a:xfrm>
                <a:off x="2475068" y="3245089"/>
                <a:ext cx="1876926" cy="1265034"/>
              </a:xfrm>
              <a:custGeom>
                <a:avLst/>
                <a:gdLst>
                  <a:gd name="connsiteX0" fmla="*/ 13750 w 1876926"/>
                  <a:gd name="connsiteY0" fmla="*/ 20625 h 1265034"/>
                  <a:gd name="connsiteX1" fmla="*/ 13750 w 1876926"/>
                  <a:gd name="connsiteY1" fmla="*/ 20625 h 1265034"/>
                  <a:gd name="connsiteX2" fmla="*/ 6875 w 1876926"/>
                  <a:gd name="connsiteY2" fmla="*/ 103128 h 1265034"/>
                  <a:gd name="connsiteX3" fmla="*/ 0 w 1876926"/>
                  <a:gd name="connsiteY3" fmla="*/ 123753 h 1265034"/>
                  <a:gd name="connsiteX4" fmla="*/ 6875 w 1876926"/>
                  <a:gd name="connsiteY4" fmla="*/ 240631 h 1265034"/>
                  <a:gd name="connsiteX5" fmla="*/ 20625 w 1876926"/>
                  <a:gd name="connsiteY5" fmla="*/ 323134 h 1265034"/>
                  <a:gd name="connsiteX6" fmla="*/ 27500 w 1876926"/>
                  <a:gd name="connsiteY6" fmla="*/ 343759 h 1265034"/>
                  <a:gd name="connsiteX7" fmla="*/ 34376 w 1876926"/>
                  <a:gd name="connsiteY7" fmla="*/ 385010 h 1265034"/>
                  <a:gd name="connsiteX8" fmla="*/ 48126 w 1876926"/>
                  <a:gd name="connsiteY8" fmla="*/ 405636 h 1265034"/>
                  <a:gd name="connsiteX9" fmla="*/ 55001 w 1876926"/>
                  <a:gd name="connsiteY9" fmla="*/ 419386 h 1265034"/>
                  <a:gd name="connsiteX10" fmla="*/ 1491915 w 1876926"/>
                  <a:gd name="connsiteY10" fmla="*/ 350634 h 1265034"/>
                  <a:gd name="connsiteX11" fmla="*/ 1677546 w 1876926"/>
                  <a:gd name="connsiteY11" fmla="*/ 1265034 h 1265034"/>
                  <a:gd name="connsiteX12" fmla="*/ 1876926 w 1876926"/>
                  <a:gd name="connsiteY12" fmla="*/ 1265034 h 1265034"/>
                  <a:gd name="connsiteX13" fmla="*/ 1670670 w 1876926"/>
                  <a:gd name="connsiteY13" fmla="*/ 0 h 1265034"/>
                  <a:gd name="connsiteX14" fmla="*/ 13750 w 1876926"/>
                  <a:gd name="connsiteY14" fmla="*/ 20625 h 12650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876926" h="1265034">
                    <a:moveTo>
                      <a:pt x="13750" y="20625"/>
                    </a:moveTo>
                    <a:lnTo>
                      <a:pt x="13750" y="20625"/>
                    </a:lnTo>
                    <a:cubicBezTo>
                      <a:pt x="11458" y="48126"/>
                      <a:pt x="10522" y="75774"/>
                      <a:pt x="6875" y="103128"/>
                    </a:cubicBezTo>
                    <a:cubicBezTo>
                      <a:pt x="5917" y="110311"/>
                      <a:pt x="0" y="116506"/>
                      <a:pt x="0" y="123753"/>
                    </a:cubicBezTo>
                    <a:cubicBezTo>
                      <a:pt x="0" y="162780"/>
                      <a:pt x="3634" y="201739"/>
                      <a:pt x="6875" y="240631"/>
                    </a:cubicBezTo>
                    <a:cubicBezTo>
                      <a:pt x="8330" y="258094"/>
                      <a:pt x="15672" y="303321"/>
                      <a:pt x="20625" y="323134"/>
                    </a:cubicBezTo>
                    <a:cubicBezTo>
                      <a:pt x="22383" y="330165"/>
                      <a:pt x="25928" y="336685"/>
                      <a:pt x="27500" y="343759"/>
                    </a:cubicBezTo>
                    <a:cubicBezTo>
                      <a:pt x="30524" y="357367"/>
                      <a:pt x="29968" y="371785"/>
                      <a:pt x="34376" y="385010"/>
                    </a:cubicBezTo>
                    <a:cubicBezTo>
                      <a:pt x="36989" y="392849"/>
                      <a:pt x="43875" y="398550"/>
                      <a:pt x="48126" y="405636"/>
                    </a:cubicBezTo>
                    <a:cubicBezTo>
                      <a:pt x="50762" y="410030"/>
                      <a:pt x="52709" y="414803"/>
                      <a:pt x="55001" y="419386"/>
                    </a:cubicBezTo>
                    <a:lnTo>
                      <a:pt x="1491915" y="350634"/>
                    </a:lnTo>
                    <a:lnTo>
                      <a:pt x="1677546" y="1265034"/>
                    </a:lnTo>
                    <a:lnTo>
                      <a:pt x="1876926" y="1265034"/>
                    </a:lnTo>
                    <a:lnTo>
                      <a:pt x="1670670" y="0"/>
                    </a:lnTo>
                    <a:lnTo>
                      <a:pt x="13750" y="20625"/>
                    </a:lnTo>
                    <a:close/>
                  </a:path>
                </a:pathLst>
              </a:cu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2">
                      <a:lumMod val="90000"/>
                    </a:schemeClr>
                  </a:solidFill>
                </a:endParaRPr>
              </a:p>
            </p:txBody>
          </p:sp>
          <p:cxnSp>
            <p:nvCxnSpPr>
              <p:cNvPr id="13" name="Straight Connector 12"/>
              <p:cNvCxnSpPr>
                <a:cxnSpLocks/>
                <a:stCxn id="11" idx="13"/>
                <a:endCxn id="11" idx="10"/>
              </p:cNvCxnSpPr>
              <p:nvPr/>
            </p:nvCxnSpPr>
            <p:spPr>
              <a:xfrm flipH="1">
                <a:off x="3966983" y="3245089"/>
                <a:ext cx="178755" cy="350634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/>
              <p:cNvCxnSpPr>
                <a:cxnSpLocks/>
                <a:stCxn id="11" idx="0"/>
              </p:cNvCxnSpPr>
              <p:nvPr/>
            </p:nvCxnSpPr>
            <p:spPr>
              <a:xfrm>
                <a:off x="2488818" y="3265714"/>
                <a:ext cx="65099" cy="1344889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4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4489128" y="2639176"/>
              <a:ext cx="956022" cy="390525"/>
            </a:xfrm>
            <a:prstGeom prst="rect">
              <a:avLst/>
            </a:prstGeom>
          </p:spPr>
        </p:pic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4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6353450" y="2742900"/>
              <a:ext cx="205479" cy="390525"/>
            </a:xfrm>
            <a:prstGeom prst="rect">
              <a:avLst/>
            </a:prstGeom>
          </p:spPr>
        </p:pic>
        <p:pic>
          <p:nvPicPr>
            <p:cNvPr id="75" name="Picture 74"/>
            <p:cNvPicPr>
              <a:picLocks noChangeAspect="1"/>
            </p:cNvPicPr>
            <p:nvPr/>
          </p:nvPicPr>
          <p:blipFill>
            <a:blip r:embed="rId4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6815233" y="4082201"/>
              <a:ext cx="205479" cy="390525"/>
            </a:xfrm>
            <a:prstGeom prst="rect">
              <a:avLst/>
            </a:prstGeom>
          </p:spPr>
        </p:pic>
        <p:pic>
          <p:nvPicPr>
            <p:cNvPr id="78" name="Picture 77"/>
            <p:cNvPicPr>
              <a:picLocks noChangeAspect="1"/>
            </p:cNvPicPr>
            <p:nvPr/>
          </p:nvPicPr>
          <p:blipFill>
            <a:blip r:embed="rId4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7020712" y="4277463"/>
              <a:ext cx="438867" cy="390525"/>
            </a:xfrm>
            <a:prstGeom prst="rect">
              <a:avLst/>
            </a:prstGeom>
          </p:spPr>
        </p:pic>
      </p:grpSp>
      <p:sp>
        <p:nvSpPr>
          <p:cNvPr id="21" name="TextBox 20"/>
          <p:cNvSpPr txBox="1"/>
          <p:nvPr/>
        </p:nvSpPr>
        <p:spPr>
          <a:xfrm rot="21342159">
            <a:off x="2606000" y="6405667"/>
            <a:ext cx="155690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South-East Exterior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532419" y="388479"/>
            <a:ext cx="162679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South-West Exterior</a:t>
            </a:r>
          </a:p>
        </p:txBody>
      </p:sp>
      <p:sp>
        <p:nvSpPr>
          <p:cNvPr id="23" name="TextBox 22"/>
          <p:cNvSpPr txBox="1"/>
          <p:nvPr/>
        </p:nvSpPr>
        <p:spPr>
          <a:xfrm rot="16382024">
            <a:off x="-311082" y="2769794"/>
            <a:ext cx="130403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>
                <a:highlight>
                  <a:srgbClr val="FFFF00"/>
                </a:highlight>
              </a:rPr>
              <a:t>South Chimney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459579" y="500367"/>
            <a:ext cx="8729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North-South Corner Exterior</a:t>
            </a:r>
          </a:p>
        </p:txBody>
      </p:sp>
      <p:sp>
        <p:nvSpPr>
          <p:cNvPr id="27" name="TextBox 26"/>
          <p:cNvSpPr txBox="1"/>
          <p:nvPr/>
        </p:nvSpPr>
        <p:spPr>
          <a:xfrm rot="21367495">
            <a:off x="4064752" y="5573933"/>
            <a:ext cx="152965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South-East Interior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615938" y="1212291"/>
            <a:ext cx="159954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South-West Interior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325470" y="2677388"/>
            <a:ext cx="1287532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Partition Wall</a:t>
            </a:r>
          </a:p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(1820 addition)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702886" y="3849023"/>
            <a:ext cx="94936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Bricked Pit</a:t>
            </a:r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7583332" y="1711922"/>
            <a:ext cx="1560668" cy="13750"/>
          </a:xfrm>
          <a:prstGeom prst="line">
            <a:avLst/>
          </a:prstGeom>
          <a:ln w="34925" cap="flat" cmpd="sng" algn="ctr">
            <a:solidFill>
              <a:schemeClr val="bg2">
                <a:lumMod val="90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 rot="15996018">
            <a:off x="1651494" y="3883504"/>
            <a:ext cx="130403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South Interior</a:t>
            </a:r>
          </a:p>
        </p:txBody>
      </p:sp>
      <p:sp>
        <p:nvSpPr>
          <p:cNvPr id="40" name="TextBox 39"/>
          <p:cNvSpPr txBox="1"/>
          <p:nvPr/>
        </p:nvSpPr>
        <p:spPr>
          <a:xfrm rot="15996018">
            <a:off x="1308550" y="1471757"/>
            <a:ext cx="130403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South Interior</a:t>
            </a:r>
          </a:p>
        </p:txBody>
      </p:sp>
      <p:sp>
        <p:nvSpPr>
          <p:cNvPr id="49" name="TextBox 48"/>
          <p:cNvSpPr txBox="1"/>
          <p:nvPr/>
        </p:nvSpPr>
        <p:spPr>
          <a:xfrm rot="4196628">
            <a:off x="6457427" y="1718898"/>
            <a:ext cx="130403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North Interior</a:t>
            </a:r>
          </a:p>
        </p:txBody>
      </p:sp>
      <p:pic>
        <p:nvPicPr>
          <p:cNvPr id="55" name="Picture 5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7869" y="34528"/>
            <a:ext cx="1120369" cy="1708447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777574" y="1393061"/>
            <a:ext cx="87298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South Exterior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6183233" y="2640596"/>
            <a:ext cx="1287532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Partition Wall</a:t>
            </a:r>
          </a:p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(1820 addition)</a:t>
            </a:r>
          </a:p>
        </p:txBody>
      </p:sp>
      <p:sp>
        <p:nvSpPr>
          <p:cNvPr id="72" name="Rectangle 71"/>
          <p:cNvSpPr/>
          <p:nvPr/>
        </p:nvSpPr>
        <p:spPr>
          <a:xfrm>
            <a:off x="-42265" y="10831"/>
            <a:ext cx="791551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opperplate Gothic Bold" panose="020E0705020206020404" pitchFamily="34" charset="0"/>
              </a:rPr>
              <a:t>Flemish Bond, with Queen Closers</a:t>
            </a:r>
            <a:endParaRPr lang="en-US" sz="28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Copperplate Gothic Bold" panose="020E0705020206020404" pitchFamily="34" charset="0"/>
            </a:endParaRPr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58439" y="634880"/>
            <a:ext cx="3397056" cy="6063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717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598140" y="-2130"/>
            <a:ext cx="8545860" cy="6431643"/>
            <a:chOff x="598140" y="51658"/>
            <a:chExt cx="8545860" cy="6431643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8140" y="51658"/>
              <a:ext cx="8388765" cy="6431643"/>
            </a:xfrm>
            <a:prstGeom prst="rect">
              <a:avLst/>
            </a:prstGeom>
            <a:scene3d>
              <a:camera prst="orthographicFront">
                <a:rot lat="19380000" lon="20580000" rev="678000"/>
              </a:camera>
              <a:lightRig rig="threePt" dir="t"/>
            </a:scene3d>
            <a:sp3d prstMaterial="flat">
              <a:bevelT w="152400" h="508000" prst="softRound"/>
            </a:sp3d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374623" y="4248866"/>
              <a:ext cx="769377" cy="2087515"/>
            </a:xfrm>
            <a:prstGeom prst="rect">
              <a:avLst/>
            </a:prstGeom>
          </p:spPr>
        </p:pic>
      </p:grpSp>
      <p:sp>
        <p:nvSpPr>
          <p:cNvPr id="25" name="TextBox 24"/>
          <p:cNvSpPr txBox="1"/>
          <p:nvPr/>
        </p:nvSpPr>
        <p:spPr>
          <a:xfrm>
            <a:off x="3148837" y="3077972"/>
            <a:ext cx="249867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100" dirty="0"/>
              <a:t>Mahockney Cellar (North side)</a:t>
            </a:r>
          </a:p>
        </p:txBody>
      </p:sp>
    </p:spTree>
    <p:extLst>
      <p:ext uri="{BB962C8B-B14F-4D97-AF65-F5344CB8AC3E}">
        <p14:creationId xmlns:p14="http://schemas.microsoft.com/office/powerpoint/2010/main" val="4185778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449836" y="25168"/>
            <a:ext cx="8845418" cy="6431643"/>
            <a:chOff x="598140" y="51658"/>
            <a:chExt cx="8845418" cy="6431643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8140" y="51658"/>
              <a:ext cx="8388765" cy="6431643"/>
            </a:xfrm>
            <a:prstGeom prst="rect">
              <a:avLst/>
            </a:prstGeom>
            <a:scene3d>
              <a:camera prst="orthographicFront">
                <a:rot lat="19380000" lon="20580000" rev="678000"/>
              </a:camera>
              <a:lightRig rig="threePt" dir="t"/>
            </a:scene3d>
            <a:sp3d prstMaterial="flat">
              <a:bevelT w="152400" h="508000" prst="softRound"/>
            </a:sp3d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374623" y="4248866"/>
              <a:ext cx="1068935" cy="2087515"/>
            </a:xfrm>
            <a:prstGeom prst="rect">
              <a:avLst/>
            </a:prstGeom>
          </p:spPr>
        </p:pic>
      </p:grpSp>
      <p:sp>
        <p:nvSpPr>
          <p:cNvPr id="7" name="TextBox 6"/>
          <p:cNvSpPr txBox="1"/>
          <p:nvPr/>
        </p:nvSpPr>
        <p:spPr>
          <a:xfrm>
            <a:off x="4527886" y="6154447"/>
            <a:ext cx="155690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/>
              <a:t>North-East Exterior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901094" y="411307"/>
            <a:ext cx="162679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/>
              <a:t>North-West Exterior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927982" y="4484343"/>
            <a:ext cx="745896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/>
              <a:t>North-East Exterior</a:t>
            </a:r>
          </a:p>
        </p:txBody>
      </p:sp>
      <p:sp>
        <p:nvSpPr>
          <p:cNvPr id="10" name="TextBox 9"/>
          <p:cNvSpPr txBox="1"/>
          <p:nvPr/>
        </p:nvSpPr>
        <p:spPr>
          <a:xfrm rot="4699989">
            <a:off x="8011697" y="2703068"/>
            <a:ext cx="15498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/>
              <a:t>North Chimney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785865" y="1408636"/>
            <a:ext cx="159954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/>
              <a:t>North-West Interior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13884" y="5142582"/>
            <a:ext cx="152965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/>
              <a:t>North-East Interior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2057" y="6112077"/>
            <a:ext cx="1022828" cy="74592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06405" y="5242582"/>
            <a:ext cx="902913" cy="1140769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8263816" y="565843"/>
            <a:ext cx="74589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/>
              <a:t>North Exterior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18897" y="1770800"/>
            <a:ext cx="721027" cy="389939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72401" y="1473283"/>
            <a:ext cx="564511" cy="984974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01938" y="4993383"/>
            <a:ext cx="410597" cy="410597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70071" y="4222376"/>
            <a:ext cx="1038904" cy="583842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 rot="4707250">
            <a:off x="6576973" y="4607459"/>
            <a:ext cx="1182824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/>
              <a:t>North Interior</a:t>
            </a: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184818" y="1411483"/>
            <a:ext cx="785253" cy="59447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155017" y="2063839"/>
            <a:ext cx="746273" cy="501822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84787" y="6252978"/>
            <a:ext cx="531252" cy="470907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811022" y="4769614"/>
            <a:ext cx="469396" cy="427045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374170" y="6185172"/>
            <a:ext cx="554131" cy="452660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603194" y="125030"/>
            <a:ext cx="551823" cy="55306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392352" y="6178554"/>
            <a:ext cx="482111" cy="458005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728434" y="1846024"/>
            <a:ext cx="247237" cy="288709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641507" y="3309959"/>
            <a:ext cx="448779" cy="375078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493562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449836" y="22886"/>
            <a:ext cx="8845418" cy="6431643"/>
            <a:chOff x="598140" y="51658"/>
            <a:chExt cx="8845418" cy="6431643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598140" y="51658"/>
              <a:ext cx="8388765" cy="6431643"/>
            </a:xfrm>
            <a:prstGeom prst="rect">
              <a:avLst/>
            </a:prstGeom>
            <a:scene3d>
              <a:camera prst="orthographicFront">
                <a:rot lat="19380000" lon="20580000" rev="678000"/>
              </a:camera>
              <a:lightRig rig="threePt" dir="t"/>
            </a:scene3d>
            <a:sp3d prstMaterial="flat">
              <a:bevelT w="152400" h="508000" prst="softRound"/>
            </a:sp3d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8374623" y="4248866"/>
              <a:ext cx="1068935" cy="2087515"/>
            </a:xfrm>
            <a:prstGeom prst="rect">
              <a:avLst/>
            </a:prstGeom>
          </p:spPr>
        </p:pic>
      </p:grpSp>
      <p:sp>
        <p:nvSpPr>
          <p:cNvPr id="7" name="TextBox 6"/>
          <p:cNvSpPr txBox="1"/>
          <p:nvPr/>
        </p:nvSpPr>
        <p:spPr>
          <a:xfrm>
            <a:off x="4527886" y="6154447"/>
            <a:ext cx="155690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highlight>
                  <a:srgbClr val="FFFF00"/>
                </a:highlight>
              </a:rPr>
              <a:t>North-East Exterior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901094" y="411307"/>
            <a:ext cx="162679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North-West Exterior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927982" y="4484343"/>
            <a:ext cx="745896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North-East Exterior</a:t>
            </a:r>
          </a:p>
        </p:txBody>
      </p:sp>
      <p:sp>
        <p:nvSpPr>
          <p:cNvPr id="10" name="TextBox 9"/>
          <p:cNvSpPr txBox="1"/>
          <p:nvPr/>
        </p:nvSpPr>
        <p:spPr>
          <a:xfrm rot="4699989">
            <a:off x="8011697" y="2703068"/>
            <a:ext cx="15498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North Chimney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785865" y="1408636"/>
            <a:ext cx="159954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North-West Interior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13884" y="5142582"/>
            <a:ext cx="152965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North-East Interior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63816" y="565843"/>
            <a:ext cx="74589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North Exterior</a:t>
            </a:r>
          </a:p>
        </p:txBody>
      </p:sp>
      <p:sp>
        <p:nvSpPr>
          <p:cNvPr id="26" name="TextBox 25"/>
          <p:cNvSpPr txBox="1"/>
          <p:nvPr/>
        </p:nvSpPr>
        <p:spPr>
          <a:xfrm rot="4707250">
            <a:off x="6576973" y="4607459"/>
            <a:ext cx="1182824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North Interior</a:t>
            </a:r>
          </a:p>
        </p:txBody>
      </p:sp>
      <p:pic>
        <p:nvPicPr>
          <p:cNvPr id="44" name="Picture 4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41217" y="1785456"/>
            <a:ext cx="5295721" cy="38620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14" y="2773437"/>
            <a:ext cx="3666932" cy="29954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7" name="Rectangle 46"/>
          <p:cNvSpPr/>
          <p:nvPr/>
        </p:nvSpPr>
        <p:spPr>
          <a:xfrm>
            <a:off x="-54150" y="72959"/>
            <a:ext cx="3175486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opperplate Gothic Bold" panose="020E0705020206020404" pitchFamily="34" charset="0"/>
              </a:rPr>
              <a:t>Flemish Bond</a:t>
            </a:r>
            <a:endParaRPr lang="en-US" sz="28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Copperplate Gothic Bold" panose="020E07050202060204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882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449836" y="22886"/>
            <a:ext cx="8845418" cy="6431643"/>
            <a:chOff x="598140" y="51658"/>
            <a:chExt cx="8845418" cy="6431643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598140" y="51658"/>
              <a:ext cx="8388765" cy="6431643"/>
            </a:xfrm>
            <a:prstGeom prst="rect">
              <a:avLst/>
            </a:prstGeom>
            <a:scene3d>
              <a:camera prst="orthographicFront">
                <a:rot lat="19380000" lon="20580000" rev="678000"/>
              </a:camera>
              <a:lightRig rig="threePt" dir="t"/>
            </a:scene3d>
            <a:sp3d prstMaterial="flat">
              <a:bevelT w="152400" h="508000" prst="softRound"/>
            </a:sp3d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8374623" y="4248866"/>
              <a:ext cx="1068935" cy="2087515"/>
            </a:xfrm>
            <a:prstGeom prst="rect">
              <a:avLst/>
            </a:prstGeom>
          </p:spPr>
        </p:pic>
      </p:grpSp>
      <p:sp>
        <p:nvSpPr>
          <p:cNvPr id="7" name="TextBox 6"/>
          <p:cNvSpPr txBox="1"/>
          <p:nvPr/>
        </p:nvSpPr>
        <p:spPr>
          <a:xfrm>
            <a:off x="4527886" y="6154447"/>
            <a:ext cx="155690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chemeClr val="bg1">
                    <a:lumMod val="85000"/>
                  </a:schemeClr>
                </a:solidFill>
              </a:rPr>
              <a:t>North-East Exterior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901094" y="411307"/>
            <a:ext cx="162679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North-West Exterior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927982" y="4484343"/>
            <a:ext cx="745896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North-East Exterior</a:t>
            </a:r>
          </a:p>
        </p:txBody>
      </p:sp>
      <p:sp>
        <p:nvSpPr>
          <p:cNvPr id="10" name="TextBox 9"/>
          <p:cNvSpPr txBox="1"/>
          <p:nvPr/>
        </p:nvSpPr>
        <p:spPr>
          <a:xfrm rot="4699989">
            <a:off x="8011697" y="2703068"/>
            <a:ext cx="15498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North Chimney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785865" y="1408636"/>
            <a:ext cx="159954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North-West Interior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13884" y="5103552"/>
            <a:ext cx="152965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highlight>
                  <a:srgbClr val="FFFF00"/>
                </a:highlight>
              </a:rPr>
              <a:t>North-East Interior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63816" y="565843"/>
            <a:ext cx="74589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North Exterior</a:t>
            </a:r>
          </a:p>
        </p:txBody>
      </p:sp>
      <p:sp>
        <p:nvSpPr>
          <p:cNvPr id="26" name="TextBox 25"/>
          <p:cNvSpPr txBox="1"/>
          <p:nvPr/>
        </p:nvSpPr>
        <p:spPr>
          <a:xfrm rot="4707250">
            <a:off x="6576973" y="4607459"/>
            <a:ext cx="1182824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North Interior</a:t>
            </a:r>
          </a:p>
        </p:txBody>
      </p:sp>
      <p:sp>
        <p:nvSpPr>
          <p:cNvPr id="47" name="Rectangle 46"/>
          <p:cNvSpPr/>
          <p:nvPr/>
        </p:nvSpPr>
        <p:spPr>
          <a:xfrm>
            <a:off x="-6817" y="42623"/>
            <a:ext cx="664058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opperplate Gothic Bold" panose="020E0705020206020404" pitchFamily="34" charset="0"/>
              </a:rPr>
              <a:t>Three-Course American Bond</a:t>
            </a:r>
            <a:endParaRPr lang="en-US" sz="28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Copperplate Gothic Bold" panose="020E0705020206020404" pitchFamily="34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479" y="2557703"/>
            <a:ext cx="3981485" cy="39814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13884" y="596853"/>
            <a:ext cx="4551648" cy="41409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48319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449836" y="22886"/>
            <a:ext cx="8845418" cy="6431643"/>
            <a:chOff x="598140" y="51658"/>
            <a:chExt cx="8845418" cy="6431643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598140" y="51658"/>
              <a:ext cx="8388765" cy="6431643"/>
            </a:xfrm>
            <a:prstGeom prst="rect">
              <a:avLst/>
            </a:prstGeom>
            <a:scene3d>
              <a:camera prst="orthographicFront">
                <a:rot lat="19380000" lon="20580000" rev="678000"/>
              </a:camera>
              <a:lightRig rig="threePt" dir="t"/>
            </a:scene3d>
            <a:sp3d prstMaterial="flat">
              <a:bevelT w="152400" h="508000" prst="softRound"/>
            </a:sp3d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8374623" y="4248866"/>
              <a:ext cx="1068935" cy="2087515"/>
            </a:xfrm>
            <a:prstGeom prst="rect">
              <a:avLst/>
            </a:prstGeom>
          </p:spPr>
        </p:pic>
      </p:grpSp>
      <p:sp>
        <p:nvSpPr>
          <p:cNvPr id="7" name="TextBox 6"/>
          <p:cNvSpPr txBox="1"/>
          <p:nvPr/>
        </p:nvSpPr>
        <p:spPr>
          <a:xfrm>
            <a:off x="4527886" y="6154447"/>
            <a:ext cx="155690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chemeClr val="bg1">
                    <a:lumMod val="85000"/>
                  </a:schemeClr>
                </a:solidFill>
              </a:rPr>
              <a:t>North-East Exterior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901094" y="411307"/>
            <a:ext cx="162679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highlight>
                  <a:srgbClr val="FFFF00"/>
                </a:highlight>
              </a:rPr>
              <a:t>North-West Exterior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927982" y="4484343"/>
            <a:ext cx="745896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North-East Exterior</a:t>
            </a:r>
          </a:p>
        </p:txBody>
      </p:sp>
      <p:sp>
        <p:nvSpPr>
          <p:cNvPr id="10" name="TextBox 9"/>
          <p:cNvSpPr txBox="1"/>
          <p:nvPr/>
        </p:nvSpPr>
        <p:spPr>
          <a:xfrm rot="4699989">
            <a:off x="8011697" y="2703068"/>
            <a:ext cx="15498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North Chimney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785865" y="1408636"/>
            <a:ext cx="159954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North-West Interior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13884" y="5103552"/>
            <a:ext cx="152965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chemeClr val="bg1">
                    <a:lumMod val="85000"/>
                  </a:schemeClr>
                </a:solidFill>
              </a:rPr>
              <a:t>North-East Interior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63816" y="565843"/>
            <a:ext cx="74589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North Exterior</a:t>
            </a:r>
          </a:p>
        </p:txBody>
      </p:sp>
      <p:sp>
        <p:nvSpPr>
          <p:cNvPr id="26" name="TextBox 25"/>
          <p:cNvSpPr txBox="1"/>
          <p:nvPr/>
        </p:nvSpPr>
        <p:spPr>
          <a:xfrm rot="4707250">
            <a:off x="6576973" y="4607459"/>
            <a:ext cx="1182824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North Interior</a:t>
            </a:r>
          </a:p>
        </p:txBody>
      </p:sp>
      <p:sp>
        <p:nvSpPr>
          <p:cNvPr id="47" name="Rectangle 46"/>
          <p:cNvSpPr/>
          <p:nvPr/>
        </p:nvSpPr>
        <p:spPr>
          <a:xfrm>
            <a:off x="5981414" y="42622"/>
            <a:ext cx="3162585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opperplate Gothic Bold" panose="020E0705020206020404" pitchFamily="34" charset="0"/>
              </a:rPr>
              <a:t>Three-Course American Bond</a:t>
            </a:r>
            <a:endParaRPr lang="en-US" sz="28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Copperplate Gothic Bold" panose="020E07050202060204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969" y="907676"/>
            <a:ext cx="5413342" cy="59503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50138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449836" y="22886"/>
            <a:ext cx="8845418" cy="6431643"/>
            <a:chOff x="598140" y="51658"/>
            <a:chExt cx="8845418" cy="6431643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598140" y="51658"/>
              <a:ext cx="8388765" cy="6431643"/>
            </a:xfrm>
            <a:prstGeom prst="rect">
              <a:avLst/>
            </a:prstGeom>
            <a:scene3d>
              <a:camera prst="orthographicFront">
                <a:rot lat="19380000" lon="20580000" rev="678000"/>
              </a:camera>
              <a:lightRig rig="threePt" dir="t"/>
            </a:scene3d>
            <a:sp3d prstMaterial="flat">
              <a:bevelT w="152400" h="508000" prst="softRound"/>
            </a:sp3d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8374623" y="4248866"/>
              <a:ext cx="1068935" cy="2087515"/>
            </a:xfrm>
            <a:prstGeom prst="rect">
              <a:avLst/>
            </a:prstGeom>
          </p:spPr>
        </p:pic>
      </p:grpSp>
      <p:sp>
        <p:nvSpPr>
          <p:cNvPr id="7" name="TextBox 6"/>
          <p:cNvSpPr txBox="1"/>
          <p:nvPr/>
        </p:nvSpPr>
        <p:spPr>
          <a:xfrm>
            <a:off x="4527886" y="6154447"/>
            <a:ext cx="155690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chemeClr val="bg1">
                    <a:lumMod val="85000"/>
                  </a:schemeClr>
                </a:solidFill>
              </a:rPr>
              <a:t>North-East Exterior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901094" y="411307"/>
            <a:ext cx="162679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North-West Exterior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927982" y="4484343"/>
            <a:ext cx="745896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North-East Exterior</a:t>
            </a:r>
          </a:p>
        </p:txBody>
      </p:sp>
      <p:sp>
        <p:nvSpPr>
          <p:cNvPr id="10" name="TextBox 9"/>
          <p:cNvSpPr txBox="1"/>
          <p:nvPr/>
        </p:nvSpPr>
        <p:spPr>
          <a:xfrm rot="4699989">
            <a:off x="8011697" y="2703068"/>
            <a:ext cx="15498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North Chimney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785865" y="1408636"/>
            <a:ext cx="159954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highlight>
                  <a:srgbClr val="FFFF00"/>
                </a:highlight>
              </a:rPr>
              <a:t>North-West Interior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13884" y="5142582"/>
            <a:ext cx="152965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North-East Interior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63816" y="565843"/>
            <a:ext cx="74589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North Exterior</a:t>
            </a:r>
          </a:p>
        </p:txBody>
      </p:sp>
      <p:sp>
        <p:nvSpPr>
          <p:cNvPr id="26" name="TextBox 25"/>
          <p:cNvSpPr txBox="1"/>
          <p:nvPr/>
        </p:nvSpPr>
        <p:spPr>
          <a:xfrm rot="4707250">
            <a:off x="6576973" y="4607459"/>
            <a:ext cx="1182824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North Interior</a:t>
            </a:r>
          </a:p>
        </p:txBody>
      </p:sp>
      <p:sp>
        <p:nvSpPr>
          <p:cNvPr id="48" name="Rectangle 47"/>
          <p:cNvSpPr/>
          <p:nvPr/>
        </p:nvSpPr>
        <p:spPr>
          <a:xfrm>
            <a:off x="-6817" y="42623"/>
            <a:ext cx="4317579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opperplate Gothic Bold" panose="020E0705020206020404" pitchFamily="34" charset="0"/>
              </a:rPr>
              <a:t>Three-Course American Bond under plaster</a:t>
            </a:r>
            <a:endParaRPr lang="en-US" sz="28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Copperplate Gothic Bold" panose="020E0705020206020404" pitchFamily="34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4"/>
          <a:srcRect l="18274" b="63680"/>
          <a:stretch/>
        </p:blipFill>
        <p:spPr>
          <a:xfrm>
            <a:off x="109232" y="2968916"/>
            <a:ext cx="4108183" cy="31855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81873" y="547362"/>
            <a:ext cx="4260259" cy="32251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81873" y="3860244"/>
            <a:ext cx="4260259" cy="28647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47724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449836" y="22886"/>
            <a:ext cx="8845418" cy="6431643"/>
            <a:chOff x="598140" y="51658"/>
            <a:chExt cx="8845418" cy="6431643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598140" y="51658"/>
              <a:ext cx="8388765" cy="6431643"/>
            </a:xfrm>
            <a:prstGeom prst="rect">
              <a:avLst/>
            </a:prstGeom>
            <a:scene3d>
              <a:camera prst="orthographicFront">
                <a:rot lat="19380000" lon="20580000" rev="678000"/>
              </a:camera>
              <a:lightRig rig="threePt" dir="t"/>
            </a:scene3d>
            <a:sp3d prstMaterial="flat">
              <a:bevelT w="152400" h="508000" prst="softRound"/>
            </a:sp3d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8374623" y="4248866"/>
              <a:ext cx="1068935" cy="2087515"/>
            </a:xfrm>
            <a:prstGeom prst="rect">
              <a:avLst/>
            </a:prstGeom>
          </p:spPr>
        </p:pic>
      </p:grpSp>
      <p:sp>
        <p:nvSpPr>
          <p:cNvPr id="7" name="TextBox 6"/>
          <p:cNvSpPr txBox="1"/>
          <p:nvPr/>
        </p:nvSpPr>
        <p:spPr>
          <a:xfrm>
            <a:off x="4527886" y="6154447"/>
            <a:ext cx="155690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chemeClr val="bg1">
                    <a:lumMod val="85000"/>
                  </a:schemeClr>
                </a:solidFill>
              </a:rPr>
              <a:t>North-East Exterior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901094" y="411307"/>
            <a:ext cx="162679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North-West Exterior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927982" y="4484343"/>
            <a:ext cx="745896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North-East Exterior</a:t>
            </a:r>
          </a:p>
        </p:txBody>
      </p:sp>
      <p:sp>
        <p:nvSpPr>
          <p:cNvPr id="10" name="TextBox 9"/>
          <p:cNvSpPr txBox="1"/>
          <p:nvPr/>
        </p:nvSpPr>
        <p:spPr>
          <a:xfrm rot="4699989">
            <a:off x="8011697" y="2703068"/>
            <a:ext cx="15498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North Chimney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785865" y="1408636"/>
            <a:ext cx="159954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North-West Interior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13884" y="5142582"/>
            <a:ext cx="152965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North-East Interior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63816" y="565843"/>
            <a:ext cx="74589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>
                <a:highlight>
                  <a:srgbClr val="FFFF00"/>
                </a:highlight>
              </a:rPr>
              <a:t>North Exterior</a:t>
            </a:r>
          </a:p>
        </p:txBody>
      </p:sp>
      <p:sp>
        <p:nvSpPr>
          <p:cNvPr id="26" name="TextBox 25"/>
          <p:cNvSpPr txBox="1"/>
          <p:nvPr/>
        </p:nvSpPr>
        <p:spPr>
          <a:xfrm rot="4707250">
            <a:off x="6576973" y="4607459"/>
            <a:ext cx="1182824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North Interior</a:t>
            </a:r>
          </a:p>
        </p:txBody>
      </p:sp>
      <p:sp>
        <p:nvSpPr>
          <p:cNvPr id="48" name="Rectangle 47"/>
          <p:cNvSpPr/>
          <p:nvPr/>
        </p:nvSpPr>
        <p:spPr>
          <a:xfrm>
            <a:off x="-6817" y="42623"/>
            <a:ext cx="664058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opperplate Gothic Bold" panose="020E0705020206020404" pitchFamily="34" charset="0"/>
              </a:rPr>
              <a:t>Flemish Bond</a:t>
            </a:r>
            <a:endParaRPr lang="en-US" sz="28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Copperplate Gothic Bold" panose="020E07050202060204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01094" y="585580"/>
            <a:ext cx="4846876" cy="61378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51345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449836" y="22886"/>
            <a:ext cx="8845418" cy="6431643"/>
            <a:chOff x="598140" y="51658"/>
            <a:chExt cx="8845418" cy="6431643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598140" y="51658"/>
              <a:ext cx="8388765" cy="6431643"/>
            </a:xfrm>
            <a:prstGeom prst="rect">
              <a:avLst/>
            </a:prstGeom>
            <a:scene3d>
              <a:camera prst="orthographicFront">
                <a:rot lat="19380000" lon="20580000" rev="678000"/>
              </a:camera>
              <a:lightRig rig="threePt" dir="t"/>
            </a:scene3d>
            <a:sp3d prstMaterial="flat">
              <a:bevelT w="152400" h="508000" prst="softRound"/>
            </a:sp3d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8374623" y="4248866"/>
              <a:ext cx="1068935" cy="2087515"/>
            </a:xfrm>
            <a:prstGeom prst="rect">
              <a:avLst/>
            </a:prstGeom>
          </p:spPr>
        </p:pic>
      </p:grpSp>
      <p:sp>
        <p:nvSpPr>
          <p:cNvPr id="7" name="TextBox 6"/>
          <p:cNvSpPr txBox="1"/>
          <p:nvPr/>
        </p:nvSpPr>
        <p:spPr>
          <a:xfrm>
            <a:off x="4527886" y="6154447"/>
            <a:ext cx="155690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chemeClr val="bg1">
                    <a:lumMod val="85000"/>
                  </a:schemeClr>
                </a:solidFill>
              </a:rPr>
              <a:t>North-East Exterior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901094" y="411307"/>
            <a:ext cx="162679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North-West Exterior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927982" y="4484343"/>
            <a:ext cx="745896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>
                <a:highlight>
                  <a:srgbClr val="FFFF00"/>
                </a:highlight>
              </a:rPr>
              <a:t>North-East Exterior</a:t>
            </a:r>
          </a:p>
        </p:txBody>
      </p:sp>
      <p:sp>
        <p:nvSpPr>
          <p:cNvPr id="10" name="TextBox 9"/>
          <p:cNvSpPr txBox="1"/>
          <p:nvPr/>
        </p:nvSpPr>
        <p:spPr>
          <a:xfrm rot="4699989">
            <a:off x="8011697" y="2703068"/>
            <a:ext cx="15498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North Chimney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785865" y="1408636"/>
            <a:ext cx="159954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North-West Interior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13884" y="5142582"/>
            <a:ext cx="152965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North-East Interior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63816" y="565843"/>
            <a:ext cx="74589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>
                <a:solidFill>
                  <a:schemeClr val="bg1">
                    <a:lumMod val="85000"/>
                  </a:schemeClr>
                </a:solidFill>
              </a:rPr>
              <a:t>North Exterior</a:t>
            </a:r>
          </a:p>
        </p:txBody>
      </p:sp>
      <p:sp>
        <p:nvSpPr>
          <p:cNvPr id="26" name="TextBox 25"/>
          <p:cNvSpPr txBox="1"/>
          <p:nvPr/>
        </p:nvSpPr>
        <p:spPr>
          <a:xfrm rot="4707250">
            <a:off x="6576973" y="4607459"/>
            <a:ext cx="1182824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North Interior</a:t>
            </a:r>
          </a:p>
        </p:txBody>
      </p:sp>
      <p:sp>
        <p:nvSpPr>
          <p:cNvPr id="48" name="Rectangle 47"/>
          <p:cNvSpPr/>
          <p:nvPr/>
        </p:nvSpPr>
        <p:spPr>
          <a:xfrm>
            <a:off x="-6817" y="42623"/>
            <a:ext cx="664058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opperplate Gothic Bold" panose="020E0705020206020404" pitchFamily="34" charset="0"/>
              </a:rPr>
              <a:t>Flemish Bond</a:t>
            </a:r>
            <a:endParaRPr lang="en-US" sz="28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Copperplate Gothic Bold" panose="020E07050202060204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7736" y="711389"/>
            <a:ext cx="5046512" cy="59234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26388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449836" y="22886"/>
            <a:ext cx="8845418" cy="6431643"/>
            <a:chOff x="598140" y="51658"/>
            <a:chExt cx="8845418" cy="6431643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598140" y="51658"/>
              <a:ext cx="8388765" cy="6431643"/>
            </a:xfrm>
            <a:prstGeom prst="rect">
              <a:avLst/>
            </a:prstGeom>
            <a:scene3d>
              <a:camera prst="orthographicFront">
                <a:rot lat="19380000" lon="20580000" rev="678000"/>
              </a:camera>
              <a:lightRig rig="threePt" dir="t"/>
            </a:scene3d>
            <a:sp3d prstMaterial="flat">
              <a:bevelT w="152400" h="508000" prst="softRound"/>
            </a:sp3d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8374623" y="4248866"/>
              <a:ext cx="1068935" cy="2087515"/>
            </a:xfrm>
            <a:prstGeom prst="rect">
              <a:avLst/>
            </a:prstGeom>
          </p:spPr>
        </p:pic>
      </p:grpSp>
      <p:sp>
        <p:nvSpPr>
          <p:cNvPr id="7" name="TextBox 6"/>
          <p:cNvSpPr txBox="1"/>
          <p:nvPr/>
        </p:nvSpPr>
        <p:spPr>
          <a:xfrm>
            <a:off x="4527886" y="6154447"/>
            <a:ext cx="155690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chemeClr val="bg1">
                    <a:lumMod val="85000"/>
                  </a:schemeClr>
                </a:solidFill>
              </a:rPr>
              <a:t>North-East Exterior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901094" y="411307"/>
            <a:ext cx="162679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North-West Exterior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927982" y="4484343"/>
            <a:ext cx="745896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North-East Exterior</a:t>
            </a:r>
          </a:p>
        </p:txBody>
      </p:sp>
      <p:sp>
        <p:nvSpPr>
          <p:cNvPr id="10" name="TextBox 9"/>
          <p:cNvSpPr txBox="1"/>
          <p:nvPr/>
        </p:nvSpPr>
        <p:spPr>
          <a:xfrm rot="4699989">
            <a:off x="8011697" y="2703068"/>
            <a:ext cx="15498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North Chimney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785865" y="1408636"/>
            <a:ext cx="159954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North-West Interior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13884" y="5142582"/>
            <a:ext cx="152965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North-East Interior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63816" y="565843"/>
            <a:ext cx="74589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North Exterior</a:t>
            </a:r>
          </a:p>
        </p:txBody>
      </p:sp>
      <p:sp>
        <p:nvSpPr>
          <p:cNvPr id="26" name="TextBox 25"/>
          <p:cNvSpPr txBox="1"/>
          <p:nvPr/>
        </p:nvSpPr>
        <p:spPr>
          <a:xfrm rot="4707250">
            <a:off x="6576973" y="4607459"/>
            <a:ext cx="1182824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highlight>
                  <a:srgbClr val="FFFF00"/>
                </a:highlight>
              </a:rPr>
              <a:t>North Interior</a:t>
            </a:r>
          </a:p>
        </p:txBody>
      </p:sp>
      <p:sp>
        <p:nvSpPr>
          <p:cNvPr id="48" name="Rectangle 47"/>
          <p:cNvSpPr/>
          <p:nvPr/>
        </p:nvSpPr>
        <p:spPr>
          <a:xfrm>
            <a:off x="-6817" y="42623"/>
            <a:ext cx="4320701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opperplate Gothic Bold" panose="020E0705020206020404" pitchFamily="34" charset="0"/>
              </a:rPr>
              <a:t>Irregular Bond</a:t>
            </a:r>
            <a:endParaRPr lang="en-US" sz="28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Copperplate Gothic Bold" panose="020E0705020206020404" pitchFamily="34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19" y="1265015"/>
            <a:ext cx="6742819" cy="37893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39083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449836" y="22886"/>
            <a:ext cx="8845418" cy="6431643"/>
            <a:chOff x="598140" y="51658"/>
            <a:chExt cx="8845418" cy="6431643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598140" y="51658"/>
              <a:ext cx="8388765" cy="6431643"/>
            </a:xfrm>
            <a:prstGeom prst="rect">
              <a:avLst/>
            </a:prstGeom>
            <a:scene3d>
              <a:camera prst="orthographicFront">
                <a:rot lat="19380000" lon="20580000" rev="678000"/>
              </a:camera>
              <a:lightRig rig="threePt" dir="t"/>
            </a:scene3d>
            <a:sp3d prstMaterial="flat">
              <a:bevelT w="152400" h="508000" prst="softRound"/>
            </a:sp3d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8374623" y="4248866"/>
              <a:ext cx="1068935" cy="2087515"/>
            </a:xfrm>
            <a:prstGeom prst="rect">
              <a:avLst/>
            </a:prstGeom>
          </p:spPr>
        </p:pic>
      </p:grpSp>
      <p:sp>
        <p:nvSpPr>
          <p:cNvPr id="7" name="TextBox 6"/>
          <p:cNvSpPr txBox="1"/>
          <p:nvPr/>
        </p:nvSpPr>
        <p:spPr>
          <a:xfrm>
            <a:off x="4527886" y="6154447"/>
            <a:ext cx="155690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chemeClr val="bg1">
                    <a:lumMod val="85000"/>
                  </a:schemeClr>
                </a:solidFill>
              </a:rPr>
              <a:t>North-East Exterior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901094" y="411307"/>
            <a:ext cx="162679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North-West Exterior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927982" y="4484343"/>
            <a:ext cx="745896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North-East Exterior</a:t>
            </a:r>
          </a:p>
        </p:txBody>
      </p:sp>
      <p:sp>
        <p:nvSpPr>
          <p:cNvPr id="10" name="TextBox 9"/>
          <p:cNvSpPr txBox="1"/>
          <p:nvPr/>
        </p:nvSpPr>
        <p:spPr>
          <a:xfrm rot="4699989">
            <a:off x="8011697" y="2703068"/>
            <a:ext cx="15498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>
                <a:highlight>
                  <a:srgbClr val="FFFF00"/>
                </a:highlight>
              </a:rPr>
              <a:t>North Chimney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785865" y="1408636"/>
            <a:ext cx="159954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North-West Interior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13884" y="5142582"/>
            <a:ext cx="152965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North-East Interior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63816" y="565843"/>
            <a:ext cx="74589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North Exterior</a:t>
            </a:r>
          </a:p>
        </p:txBody>
      </p:sp>
      <p:sp>
        <p:nvSpPr>
          <p:cNvPr id="26" name="TextBox 25"/>
          <p:cNvSpPr txBox="1"/>
          <p:nvPr/>
        </p:nvSpPr>
        <p:spPr>
          <a:xfrm rot="4707250">
            <a:off x="6576973" y="4607459"/>
            <a:ext cx="1182824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chemeClr val="bg2">
                    <a:lumMod val="90000"/>
                  </a:schemeClr>
                </a:solidFill>
              </a:rPr>
              <a:t>North Interior</a:t>
            </a:r>
          </a:p>
        </p:txBody>
      </p:sp>
      <p:sp>
        <p:nvSpPr>
          <p:cNvPr id="48" name="Rectangle 47"/>
          <p:cNvSpPr/>
          <p:nvPr/>
        </p:nvSpPr>
        <p:spPr>
          <a:xfrm>
            <a:off x="309283" y="42622"/>
            <a:ext cx="8906624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opperplate Gothic Bold" panose="020E0705020206020404" pitchFamily="34" charset="0"/>
              </a:rPr>
              <a:t>Flemish Bond, with Queen Closers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94867" y="555895"/>
            <a:ext cx="4681430" cy="60491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63875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11548</TotalTime>
  <Words>905</Words>
  <Application>Microsoft Office PowerPoint</Application>
  <PresentationFormat>On-screen Show (4:3)</PresentationFormat>
  <Paragraphs>356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6" baseType="lpstr">
      <vt:lpstr>Arial</vt:lpstr>
      <vt:lpstr>Calibri</vt:lpstr>
      <vt:lpstr>Calibri Light</vt:lpstr>
      <vt:lpstr>Copperplate Gothic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Lewis Shepherd</dc:creator>
  <cp:lastModifiedBy>Lewis Shepherd</cp:lastModifiedBy>
  <cp:revision>142</cp:revision>
  <cp:lastPrinted>2016-12-26T18:19:19Z</cp:lastPrinted>
  <dcterms:created xsi:type="dcterms:W3CDTF">2013-04-27T03:14:42Z</dcterms:created>
  <dcterms:modified xsi:type="dcterms:W3CDTF">2017-03-14T14:29:42Z</dcterms:modified>
</cp:coreProperties>
</file>